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3"/>
  </p:notesMasterIdLst>
  <p:sldIdLst>
    <p:sldId id="256" r:id="rId2"/>
    <p:sldId id="287" r:id="rId3"/>
    <p:sldId id="288" r:id="rId4"/>
    <p:sldId id="289" r:id="rId5"/>
    <p:sldId id="301" r:id="rId6"/>
    <p:sldId id="260" r:id="rId7"/>
    <p:sldId id="292" r:id="rId8"/>
    <p:sldId id="294" r:id="rId9"/>
    <p:sldId id="296" r:id="rId10"/>
    <p:sldId id="300" r:id="rId11"/>
    <p:sldId id="302" r:id="rId12"/>
    <p:sldId id="303" r:id="rId13"/>
    <p:sldId id="299" r:id="rId14"/>
    <p:sldId id="305" r:id="rId15"/>
    <p:sldId id="306" r:id="rId16"/>
    <p:sldId id="307" r:id="rId17"/>
    <p:sldId id="308" r:id="rId18"/>
    <p:sldId id="309" r:id="rId19"/>
    <p:sldId id="310" r:id="rId20"/>
    <p:sldId id="304"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234" autoAdjust="0"/>
  </p:normalViewPr>
  <p:slideViewPr>
    <p:cSldViewPr>
      <p:cViewPr varScale="1">
        <p:scale>
          <a:sx n="58" d="100"/>
          <a:sy n="58" d="100"/>
        </p:scale>
        <p:origin x="-163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655290-7C36-4F71-87B2-87EAF0683FBC}" type="doc">
      <dgm:prSet loTypeId="urn:microsoft.com/office/officeart/2005/8/layout/radial1" loCatId="cycle" qsTypeId="urn:microsoft.com/office/officeart/2005/8/quickstyle/simple1" qsCatId="simple" csTypeId="urn:microsoft.com/office/officeart/2005/8/colors/colorful5" csCatId="colorful" phldr="1"/>
      <dgm:spPr/>
      <dgm:t>
        <a:bodyPr/>
        <a:lstStyle/>
        <a:p>
          <a:endParaRPr lang="ru-RU"/>
        </a:p>
      </dgm:t>
    </dgm:pt>
    <dgm:pt modelId="{26F91F5B-9320-4FB2-BF4C-CD8CCA06D87D}">
      <dgm:prSet phldrT="[Текст]" custT="1"/>
      <dgm:spPr/>
      <dgm:t>
        <a:bodyPr/>
        <a:lstStyle/>
        <a:p>
          <a:pPr>
            <a:lnSpc>
              <a:spcPct val="100000"/>
            </a:lnSpc>
            <a:spcAft>
              <a:spcPts val="0"/>
            </a:spcAft>
          </a:pPr>
          <a:r>
            <a:rPr lang="kk-KZ" sz="1200" dirty="0">
              <a:solidFill>
                <a:sysClr val="windowText" lastClr="000000"/>
              </a:solidFill>
              <a:latin typeface="Times New Roman" pitchFamily="18" charset="0"/>
              <a:cs typeface="Times New Roman" pitchFamily="18" charset="0"/>
            </a:rPr>
            <a:t>Негізгі құралдардың</a:t>
          </a:r>
        </a:p>
        <a:p>
          <a:pPr>
            <a:lnSpc>
              <a:spcPct val="100000"/>
            </a:lnSpc>
            <a:spcAft>
              <a:spcPts val="0"/>
            </a:spcAft>
          </a:pPr>
          <a:r>
            <a:rPr lang="kk-KZ" sz="1200" dirty="0">
              <a:solidFill>
                <a:sysClr val="windowText" lastClr="000000"/>
              </a:solidFill>
              <a:latin typeface="Times New Roman" pitchFamily="18" charset="0"/>
              <a:cs typeface="Times New Roman" pitchFamily="18" charset="0"/>
            </a:rPr>
            <a:t>түсуі </a:t>
          </a:r>
          <a:endParaRPr lang="ru-RU" sz="1200" dirty="0">
            <a:solidFill>
              <a:sysClr val="windowText" lastClr="000000"/>
            </a:solidFill>
            <a:latin typeface="Times New Roman" pitchFamily="18" charset="0"/>
            <a:cs typeface="Times New Roman" pitchFamily="18" charset="0"/>
          </a:endParaRPr>
        </a:p>
      </dgm:t>
    </dgm:pt>
    <dgm:pt modelId="{A5256C41-AA72-43A3-B7E1-2F01146E839D}" type="parTrans" cxnId="{C4194763-E399-4C8E-A56C-6E8BA45C6553}">
      <dgm:prSet/>
      <dgm:spPr/>
      <dgm:t>
        <a:bodyPr/>
        <a:lstStyle/>
        <a:p>
          <a:endParaRPr lang="ru-RU"/>
        </a:p>
      </dgm:t>
    </dgm:pt>
    <dgm:pt modelId="{E8141A8D-5802-4481-B1E7-57E127AF0639}" type="sibTrans" cxnId="{C4194763-E399-4C8E-A56C-6E8BA45C6553}">
      <dgm:prSet/>
      <dgm:spPr/>
      <dgm:t>
        <a:bodyPr/>
        <a:lstStyle/>
        <a:p>
          <a:endParaRPr lang="ru-RU"/>
        </a:p>
      </dgm:t>
    </dgm:pt>
    <dgm:pt modelId="{6F1EF38B-F154-4D4A-9B87-007458603CB1}">
      <dgm:prSet phldrT="[Текст]" custT="1"/>
      <dgm:spPr/>
      <dgm:t>
        <a:bodyPr/>
        <a:lstStyle/>
        <a:p>
          <a:r>
            <a:rPr lang="kk-KZ" sz="1200" dirty="0">
              <a:solidFill>
                <a:sysClr val="windowText" lastClr="000000"/>
              </a:solidFill>
              <a:latin typeface="Times New Roman" pitchFamily="18" charset="0"/>
              <a:cs typeface="Times New Roman" pitchFamily="18" charset="0"/>
            </a:rPr>
            <a:t>кәсіпорыннның жарғалық </a:t>
          </a:r>
          <a:r>
            <a:rPr lang="kk-KZ" sz="1100" dirty="0">
              <a:solidFill>
                <a:sysClr val="windowText" lastClr="000000"/>
              </a:solidFill>
              <a:latin typeface="Times New Roman" pitchFamily="18" charset="0"/>
              <a:cs typeface="Times New Roman" pitchFamily="18" charset="0"/>
            </a:rPr>
            <a:t>қаражатына</a:t>
          </a:r>
          <a:r>
            <a:rPr lang="kk-KZ" sz="1200" dirty="0">
              <a:solidFill>
                <a:sysClr val="windowText" lastClr="000000"/>
              </a:solidFill>
              <a:latin typeface="Times New Roman" pitchFamily="18" charset="0"/>
              <a:cs typeface="Times New Roman" pitchFamily="18" charset="0"/>
            </a:rPr>
            <a:t> ұйымдастырушылардың салымдары</a:t>
          </a:r>
          <a:endParaRPr lang="ru-RU" sz="1200" dirty="0">
            <a:solidFill>
              <a:sysClr val="windowText" lastClr="000000"/>
            </a:solidFill>
            <a:latin typeface="Times New Roman" pitchFamily="18" charset="0"/>
            <a:cs typeface="Times New Roman" pitchFamily="18" charset="0"/>
          </a:endParaRPr>
        </a:p>
      </dgm:t>
    </dgm:pt>
    <dgm:pt modelId="{06074427-C15E-4438-8A70-A77C5D29BEE8}" type="parTrans" cxnId="{8BEA1116-6121-47D2-B3C2-DB77114A5880}">
      <dgm:prSet/>
      <dgm:spPr/>
      <dgm:t>
        <a:bodyPr/>
        <a:lstStyle/>
        <a:p>
          <a:endParaRPr lang="ru-RU"/>
        </a:p>
      </dgm:t>
    </dgm:pt>
    <dgm:pt modelId="{45955C44-1E30-4112-9E77-935E056652FF}" type="sibTrans" cxnId="{8BEA1116-6121-47D2-B3C2-DB77114A5880}">
      <dgm:prSet/>
      <dgm:spPr/>
      <dgm:t>
        <a:bodyPr/>
        <a:lstStyle/>
        <a:p>
          <a:endParaRPr lang="ru-RU"/>
        </a:p>
      </dgm:t>
    </dgm:pt>
    <dgm:pt modelId="{4C3CB622-00B4-4E46-9FF4-4B644E5FEBC2}">
      <dgm:prSet phldrT="[Текст]" custT="1"/>
      <dgm:spPr/>
      <dgm:t>
        <a:bodyPr/>
        <a:lstStyle/>
        <a:p>
          <a:r>
            <a:rPr lang="kk-KZ" sz="1200">
              <a:solidFill>
                <a:sysClr val="windowText" lastClr="000000"/>
              </a:solidFill>
              <a:latin typeface="Times New Roman" pitchFamily="18" charset="0"/>
              <a:cs typeface="Times New Roman" pitchFamily="18" charset="0"/>
            </a:rPr>
            <a:t>басқа кәсіпорындарда және тұлғаға төлеген алулары</a:t>
          </a:r>
          <a:endParaRPr lang="ru-RU" sz="1200">
            <a:solidFill>
              <a:sysClr val="windowText" lastClr="000000"/>
            </a:solidFill>
            <a:latin typeface="Times New Roman" pitchFamily="18" charset="0"/>
            <a:cs typeface="Times New Roman" pitchFamily="18" charset="0"/>
          </a:endParaRPr>
        </a:p>
      </dgm:t>
    </dgm:pt>
    <dgm:pt modelId="{A672A113-77F3-4AE1-AFE9-0B689CC85553}" type="parTrans" cxnId="{4EC96FEB-9CAD-4019-85B9-240B2ED04F11}">
      <dgm:prSet/>
      <dgm:spPr/>
      <dgm:t>
        <a:bodyPr/>
        <a:lstStyle/>
        <a:p>
          <a:endParaRPr lang="ru-RU"/>
        </a:p>
      </dgm:t>
    </dgm:pt>
    <dgm:pt modelId="{FFB308A1-96CD-48EB-8AF3-CAF1182CD00B}" type="sibTrans" cxnId="{4EC96FEB-9CAD-4019-85B9-240B2ED04F11}">
      <dgm:prSet/>
      <dgm:spPr/>
      <dgm:t>
        <a:bodyPr/>
        <a:lstStyle/>
        <a:p>
          <a:endParaRPr lang="ru-RU"/>
        </a:p>
      </dgm:t>
    </dgm:pt>
    <dgm:pt modelId="{64350FBF-7B15-47C2-8B90-702DECEE5CFF}">
      <dgm:prSet phldrT="[Текст]" custT="1"/>
      <dgm:spPr/>
      <dgm:t>
        <a:bodyPr/>
        <a:lstStyle/>
        <a:p>
          <a:r>
            <a:rPr lang="kk-KZ" sz="1200">
              <a:solidFill>
                <a:sysClr val="windowText" lastClr="000000"/>
              </a:solidFill>
              <a:latin typeface="Times New Roman" pitchFamily="18" charset="0"/>
              <a:cs typeface="Times New Roman" pitchFamily="18" charset="0"/>
            </a:rPr>
            <a:t>басқа кәсіпорындардан және тұлғалардан алынған қайтарусыз алулары</a:t>
          </a:r>
          <a:endParaRPr lang="ru-RU" sz="1200">
            <a:solidFill>
              <a:sysClr val="windowText" lastClr="000000"/>
            </a:solidFill>
            <a:latin typeface="Times New Roman" pitchFamily="18" charset="0"/>
            <a:cs typeface="Times New Roman" pitchFamily="18" charset="0"/>
          </a:endParaRPr>
        </a:p>
      </dgm:t>
    </dgm:pt>
    <dgm:pt modelId="{F485F7AD-8527-41AF-BF18-0B2D65D28FA6}" type="parTrans" cxnId="{5D2E2909-0445-4CDD-9815-C45FA93FC709}">
      <dgm:prSet/>
      <dgm:spPr/>
      <dgm:t>
        <a:bodyPr/>
        <a:lstStyle/>
        <a:p>
          <a:endParaRPr lang="ru-RU"/>
        </a:p>
      </dgm:t>
    </dgm:pt>
    <dgm:pt modelId="{A6F7DB1D-9ADD-446E-BA8B-E01E4BC3A648}" type="sibTrans" cxnId="{5D2E2909-0445-4CDD-9815-C45FA93FC709}">
      <dgm:prSet/>
      <dgm:spPr/>
      <dgm:t>
        <a:bodyPr/>
        <a:lstStyle/>
        <a:p>
          <a:endParaRPr lang="ru-RU"/>
        </a:p>
      </dgm:t>
    </dgm:pt>
    <dgm:pt modelId="{7CC7E673-9FC1-4D19-AF63-D9ADA6CE46D7}">
      <dgm:prSet phldrT="[Текст]" custT="1"/>
      <dgm:spPr/>
      <dgm:t>
        <a:bodyPr/>
        <a:lstStyle/>
        <a:p>
          <a:r>
            <a:rPr lang="kk-KZ" sz="1200">
              <a:solidFill>
                <a:sysClr val="windowText" lastClr="000000"/>
              </a:solidFill>
              <a:latin typeface="Times New Roman" pitchFamily="18" charset="0"/>
              <a:cs typeface="Times New Roman" pitchFamily="18" charset="0"/>
            </a:rPr>
            <a:t>басқару органдарымен субсидиялау</a:t>
          </a:r>
          <a:endParaRPr lang="ru-RU" sz="1200">
            <a:solidFill>
              <a:sysClr val="windowText" lastClr="000000"/>
            </a:solidFill>
            <a:latin typeface="Times New Roman" pitchFamily="18" charset="0"/>
            <a:cs typeface="Times New Roman" pitchFamily="18" charset="0"/>
          </a:endParaRPr>
        </a:p>
      </dgm:t>
    </dgm:pt>
    <dgm:pt modelId="{E7399821-169E-4DD1-8361-99F0B2266D9E}" type="parTrans" cxnId="{8BC2A8FF-098E-48CC-A7F4-B5C6CC007B63}">
      <dgm:prSet/>
      <dgm:spPr/>
      <dgm:t>
        <a:bodyPr/>
        <a:lstStyle/>
        <a:p>
          <a:endParaRPr lang="ru-RU"/>
        </a:p>
      </dgm:t>
    </dgm:pt>
    <dgm:pt modelId="{47AC9E7E-BE1F-4D14-8916-911077DEF605}" type="sibTrans" cxnId="{8BC2A8FF-098E-48CC-A7F4-B5C6CC007B63}">
      <dgm:prSet/>
      <dgm:spPr/>
      <dgm:t>
        <a:bodyPr/>
        <a:lstStyle/>
        <a:p>
          <a:endParaRPr lang="ru-RU"/>
        </a:p>
      </dgm:t>
    </dgm:pt>
    <dgm:pt modelId="{FE75BE15-633F-4C17-906A-DA9EEEE48957}">
      <dgm:prSet phldrT="[Текст]" custScaleX="216196" custRadScaleRad="151974"/>
      <dgm:spPr/>
      <dgm:t>
        <a:bodyPr/>
        <a:lstStyle/>
        <a:p>
          <a:endParaRPr lang="ru-RU"/>
        </a:p>
      </dgm:t>
    </dgm:pt>
    <dgm:pt modelId="{67C0F6EE-340F-4163-BF3F-2FEEFB47CD21}" type="parTrans" cxnId="{4F7488FD-6E33-49C7-9C87-323AF4F1431E}">
      <dgm:prSet/>
      <dgm:spPr/>
      <dgm:t>
        <a:bodyPr/>
        <a:lstStyle/>
        <a:p>
          <a:endParaRPr lang="ru-RU"/>
        </a:p>
      </dgm:t>
    </dgm:pt>
    <dgm:pt modelId="{F87D1E7B-D1E1-4E26-A60C-E16A7193CF3F}" type="sibTrans" cxnId="{4F7488FD-6E33-49C7-9C87-323AF4F1431E}">
      <dgm:prSet/>
      <dgm:spPr/>
      <dgm:t>
        <a:bodyPr/>
        <a:lstStyle/>
        <a:p>
          <a:endParaRPr lang="ru-RU"/>
        </a:p>
      </dgm:t>
    </dgm:pt>
    <dgm:pt modelId="{F511021D-87AB-4022-9A15-F1676504B5CB}">
      <dgm:prSet custT="1"/>
      <dgm:spPr/>
      <dgm:t>
        <a:bodyPr/>
        <a:lstStyle/>
        <a:p>
          <a:r>
            <a:rPr lang="kk-KZ" sz="1200">
              <a:solidFill>
                <a:sysClr val="windowText" lastClr="000000"/>
              </a:solidFill>
              <a:latin typeface="Times New Roman" pitchFamily="18" charset="0"/>
              <a:cs typeface="Times New Roman" pitchFamily="18" charset="0"/>
            </a:rPr>
            <a:t>күрделі салымдар</a:t>
          </a:r>
          <a:endParaRPr lang="ru-RU" sz="1200">
            <a:solidFill>
              <a:sysClr val="windowText" lastClr="000000"/>
            </a:solidFill>
            <a:latin typeface="Times New Roman" pitchFamily="18" charset="0"/>
            <a:cs typeface="Times New Roman" pitchFamily="18" charset="0"/>
          </a:endParaRPr>
        </a:p>
      </dgm:t>
    </dgm:pt>
    <dgm:pt modelId="{CB45B4A4-78F8-4794-9269-3A2D68CAA48F}" type="parTrans" cxnId="{88F61B2A-15CB-4BE5-AF16-E1DBEDD7ABC4}">
      <dgm:prSet/>
      <dgm:spPr/>
      <dgm:t>
        <a:bodyPr/>
        <a:lstStyle/>
        <a:p>
          <a:endParaRPr lang="ru-RU"/>
        </a:p>
      </dgm:t>
    </dgm:pt>
    <dgm:pt modelId="{5990D2EE-317B-49EC-A3CC-E4F0A9DEF338}" type="sibTrans" cxnId="{88F61B2A-15CB-4BE5-AF16-E1DBEDD7ABC4}">
      <dgm:prSet/>
      <dgm:spPr/>
      <dgm:t>
        <a:bodyPr/>
        <a:lstStyle/>
        <a:p>
          <a:endParaRPr lang="ru-RU"/>
        </a:p>
      </dgm:t>
    </dgm:pt>
    <dgm:pt modelId="{87178D3A-DB3F-4E19-820E-544EC75BA5C5}">
      <dgm:prSet phldrT="[Текст]" custScaleX="237272" custScaleY="74498"/>
      <dgm:spPr/>
      <dgm:t>
        <a:bodyPr/>
        <a:lstStyle/>
        <a:p>
          <a:endParaRPr lang="ru-RU"/>
        </a:p>
      </dgm:t>
    </dgm:pt>
    <dgm:pt modelId="{02D53519-A3FE-49BA-AD28-8A08611869F7}" type="parTrans" cxnId="{61DBDF9B-1E7D-4107-93C6-19A011B91658}">
      <dgm:prSet/>
      <dgm:spPr/>
      <dgm:t>
        <a:bodyPr/>
        <a:lstStyle/>
        <a:p>
          <a:endParaRPr lang="ru-RU"/>
        </a:p>
      </dgm:t>
    </dgm:pt>
    <dgm:pt modelId="{E74A8C32-CD57-459D-8E24-714A8C5C7739}" type="sibTrans" cxnId="{61DBDF9B-1E7D-4107-93C6-19A011B91658}">
      <dgm:prSet/>
      <dgm:spPr/>
      <dgm:t>
        <a:bodyPr/>
        <a:lstStyle/>
        <a:p>
          <a:endParaRPr lang="ru-RU"/>
        </a:p>
      </dgm:t>
    </dgm:pt>
    <dgm:pt modelId="{ECE85FB3-BF45-4E4C-81CC-8783FCD53565}">
      <dgm:prSet phldrT="[Текст]" custScaleX="237272" custScaleY="74498"/>
      <dgm:spPr/>
      <dgm:t>
        <a:bodyPr/>
        <a:lstStyle/>
        <a:p>
          <a:endParaRPr lang="ru-RU"/>
        </a:p>
      </dgm:t>
    </dgm:pt>
    <dgm:pt modelId="{336ACD36-39DE-4C75-B21C-F6F0E548B8E1}" type="parTrans" cxnId="{58A36A07-DA90-47C5-82AE-466B650C6566}">
      <dgm:prSet/>
      <dgm:spPr/>
      <dgm:t>
        <a:bodyPr/>
        <a:lstStyle/>
        <a:p>
          <a:endParaRPr lang="ru-RU"/>
        </a:p>
      </dgm:t>
    </dgm:pt>
    <dgm:pt modelId="{D5A599B3-DC6E-4D74-A179-4213C50D9606}" type="sibTrans" cxnId="{58A36A07-DA90-47C5-82AE-466B650C6566}">
      <dgm:prSet/>
      <dgm:spPr/>
      <dgm:t>
        <a:bodyPr/>
        <a:lstStyle/>
        <a:p>
          <a:endParaRPr lang="ru-RU"/>
        </a:p>
      </dgm:t>
    </dgm:pt>
    <dgm:pt modelId="{D9B1F61C-E60F-483D-A6E6-DD3C13B37D1B}">
      <dgm:prSet phldrT="[Текст]" custScaleX="237272" custScaleY="74498"/>
      <dgm:spPr/>
      <dgm:t>
        <a:bodyPr/>
        <a:lstStyle/>
        <a:p>
          <a:endParaRPr lang="ru-RU"/>
        </a:p>
      </dgm:t>
    </dgm:pt>
    <dgm:pt modelId="{2A1186EC-9B1F-4E11-AD8F-AE779B024DBA}" type="parTrans" cxnId="{42131961-48E2-46DF-B47F-7BA1919AC149}">
      <dgm:prSet/>
      <dgm:spPr/>
      <dgm:t>
        <a:bodyPr/>
        <a:lstStyle/>
        <a:p>
          <a:endParaRPr lang="ru-RU"/>
        </a:p>
      </dgm:t>
    </dgm:pt>
    <dgm:pt modelId="{E95AE211-A8B9-441F-B4F7-25077EDE418A}" type="sibTrans" cxnId="{42131961-48E2-46DF-B47F-7BA1919AC149}">
      <dgm:prSet/>
      <dgm:spPr/>
      <dgm:t>
        <a:bodyPr/>
        <a:lstStyle/>
        <a:p>
          <a:endParaRPr lang="ru-RU"/>
        </a:p>
      </dgm:t>
    </dgm:pt>
    <dgm:pt modelId="{1F77679A-E6E5-4263-822B-565A41A5C07A}">
      <dgm:prSet phldrT="[Текст]" custT="1"/>
      <dgm:spPr/>
      <dgm:t>
        <a:bodyPr/>
        <a:lstStyle/>
        <a:p>
          <a:r>
            <a:rPr lang="kk-KZ" sz="1200">
              <a:solidFill>
                <a:sysClr val="windowText" lastClr="000000"/>
              </a:solidFill>
              <a:latin typeface="Times New Roman" pitchFamily="18" charset="0"/>
              <a:cs typeface="Times New Roman" pitchFamily="18" charset="0"/>
            </a:rPr>
            <a:t>қаржыландыру жалының шартына байланысты негізгі құралдар объектілері түсуі </a:t>
          </a:r>
          <a:endParaRPr lang="ru-RU" sz="1200">
            <a:solidFill>
              <a:sysClr val="windowText" lastClr="000000"/>
            </a:solidFill>
            <a:latin typeface="Times New Roman" pitchFamily="18" charset="0"/>
            <a:cs typeface="Times New Roman" pitchFamily="18" charset="0"/>
          </a:endParaRPr>
        </a:p>
      </dgm:t>
    </dgm:pt>
    <dgm:pt modelId="{885A56DF-F826-43E2-9D89-86B46C3A7E34}" type="parTrans" cxnId="{0B0E3A18-B290-42EA-AFB5-209ADEEE6A35}">
      <dgm:prSet/>
      <dgm:spPr/>
      <dgm:t>
        <a:bodyPr/>
        <a:lstStyle/>
        <a:p>
          <a:endParaRPr lang="ru-RU"/>
        </a:p>
      </dgm:t>
    </dgm:pt>
    <dgm:pt modelId="{BD42DF11-2199-4188-91EF-C6FFF0BAE9AF}" type="sibTrans" cxnId="{0B0E3A18-B290-42EA-AFB5-209ADEEE6A35}">
      <dgm:prSet/>
      <dgm:spPr/>
      <dgm:t>
        <a:bodyPr/>
        <a:lstStyle/>
        <a:p>
          <a:endParaRPr lang="ru-RU"/>
        </a:p>
      </dgm:t>
    </dgm:pt>
    <dgm:pt modelId="{0F43C254-F6BF-4119-8386-A46D0C15C572}" type="pres">
      <dgm:prSet presAssocID="{D0655290-7C36-4F71-87B2-87EAF0683FBC}" presName="cycle" presStyleCnt="0">
        <dgm:presLayoutVars>
          <dgm:chMax val="1"/>
          <dgm:dir/>
          <dgm:animLvl val="ctr"/>
          <dgm:resizeHandles val="exact"/>
        </dgm:presLayoutVars>
      </dgm:prSet>
      <dgm:spPr/>
      <dgm:t>
        <a:bodyPr/>
        <a:lstStyle/>
        <a:p>
          <a:endParaRPr lang="ru-RU"/>
        </a:p>
      </dgm:t>
    </dgm:pt>
    <dgm:pt modelId="{211A189F-E73A-4D91-9334-030962C076B7}" type="pres">
      <dgm:prSet presAssocID="{26F91F5B-9320-4FB2-BF4C-CD8CCA06D87D}" presName="centerShape" presStyleLbl="node0" presStyleIdx="0" presStyleCnt="1" custScaleX="158427"/>
      <dgm:spPr/>
      <dgm:t>
        <a:bodyPr/>
        <a:lstStyle/>
        <a:p>
          <a:endParaRPr lang="ru-RU"/>
        </a:p>
      </dgm:t>
    </dgm:pt>
    <dgm:pt modelId="{6B91B691-07FC-43C0-B3A1-72E82BD04FCA}" type="pres">
      <dgm:prSet presAssocID="{06074427-C15E-4438-8A70-A77C5D29BEE8}" presName="Name9" presStyleLbl="parChTrans1D2" presStyleIdx="0" presStyleCnt="6"/>
      <dgm:spPr/>
      <dgm:t>
        <a:bodyPr/>
        <a:lstStyle/>
        <a:p>
          <a:endParaRPr lang="ru-RU"/>
        </a:p>
      </dgm:t>
    </dgm:pt>
    <dgm:pt modelId="{C3AD8619-4649-4A9E-AA77-431425A0AD3D}" type="pres">
      <dgm:prSet presAssocID="{06074427-C15E-4438-8A70-A77C5D29BEE8}" presName="connTx" presStyleLbl="parChTrans1D2" presStyleIdx="0" presStyleCnt="6"/>
      <dgm:spPr/>
      <dgm:t>
        <a:bodyPr/>
        <a:lstStyle/>
        <a:p>
          <a:endParaRPr lang="ru-RU"/>
        </a:p>
      </dgm:t>
    </dgm:pt>
    <dgm:pt modelId="{F8AC2062-D3D2-4B46-89BB-688772475E5B}" type="pres">
      <dgm:prSet presAssocID="{6F1EF38B-F154-4D4A-9B87-007458603CB1}" presName="node" presStyleLbl="node1" presStyleIdx="0" presStyleCnt="6" custScaleX="237272" custScaleY="90143">
        <dgm:presLayoutVars>
          <dgm:bulletEnabled val="1"/>
        </dgm:presLayoutVars>
      </dgm:prSet>
      <dgm:spPr/>
      <dgm:t>
        <a:bodyPr/>
        <a:lstStyle/>
        <a:p>
          <a:endParaRPr lang="ru-RU"/>
        </a:p>
      </dgm:t>
    </dgm:pt>
    <dgm:pt modelId="{094F18E8-AD9E-421A-A95A-BEBC36ED764E}" type="pres">
      <dgm:prSet presAssocID="{CB45B4A4-78F8-4794-9269-3A2D68CAA48F}" presName="Name9" presStyleLbl="parChTrans1D2" presStyleIdx="1" presStyleCnt="6"/>
      <dgm:spPr/>
      <dgm:t>
        <a:bodyPr/>
        <a:lstStyle/>
        <a:p>
          <a:endParaRPr lang="ru-RU"/>
        </a:p>
      </dgm:t>
    </dgm:pt>
    <dgm:pt modelId="{7D7A57AD-4BAB-40CA-93AB-A8C16CC1DF08}" type="pres">
      <dgm:prSet presAssocID="{CB45B4A4-78F8-4794-9269-3A2D68CAA48F}" presName="connTx" presStyleLbl="parChTrans1D2" presStyleIdx="1" presStyleCnt="6"/>
      <dgm:spPr/>
      <dgm:t>
        <a:bodyPr/>
        <a:lstStyle/>
        <a:p>
          <a:endParaRPr lang="ru-RU"/>
        </a:p>
      </dgm:t>
    </dgm:pt>
    <dgm:pt modelId="{894F8A0E-12CA-436D-AF06-075EA35644A8}" type="pres">
      <dgm:prSet presAssocID="{F511021D-87AB-4022-9A15-F1676504B5CB}" presName="node" presStyleLbl="node1" presStyleIdx="1" presStyleCnt="6" custScaleX="176484" custScaleY="63769" custRadScaleRad="146298" custRadScaleInc="33124">
        <dgm:presLayoutVars>
          <dgm:bulletEnabled val="1"/>
        </dgm:presLayoutVars>
      </dgm:prSet>
      <dgm:spPr/>
      <dgm:t>
        <a:bodyPr/>
        <a:lstStyle/>
        <a:p>
          <a:endParaRPr lang="ru-RU"/>
        </a:p>
      </dgm:t>
    </dgm:pt>
    <dgm:pt modelId="{E386A444-F457-4123-8FFC-93512FC66E9E}" type="pres">
      <dgm:prSet presAssocID="{A672A113-77F3-4AE1-AFE9-0B689CC85553}" presName="Name9" presStyleLbl="parChTrans1D2" presStyleIdx="2" presStyleCnt="6"/>
      <dgm:spPr/>
      <dgm:t>
        <a:bodyPr/>
        <a:lstStyle/>
        <a:p>
          <a:endParaRPr lang="ru-RU"/>
        </a:p>
      </dgm:t>
    </dgm:pt>
    <dgm:pt modelId="{57FADE48-BA51-47F8-8595-99017472E31E}" type="pres">
      <dgm:prSet presAssocID="{A672A113-77F3-4AE1-AFE9-0B689CC85553}" presName="connTx" presStyleLbl="parChTrans1D2" presStyleIdx="2" presStyleCnt="6"/>
      <dgm:spPr/>
      <dgm:t>
        <a:bodyPr/>
        <a:lstStyle/>
        <a:p>
          <a:endParaRPr lang="ru-RU"/>
        </a:p>
      </dgm:t>
    </dgm:pt>
    <dgm:pt modelId="{6F6DCD9C-5954-44DE-87EA-07579746176F}" type="pres">
      <dgm:prSet presAssocID="{4C3CB622-00B4-4E46-9FF4-4B644E5FEBC2}" presName="node" presStyleLbl="node1" presStyleIdx="2" presStyleCnt="6" custScaleX="216196" custRadScaleRad="147407" custRadScaleInc="-40263">
        <dgm:presLayoutVars>
          <dgm:bulletEnabled val="1"/>
        </dgm:presLayoutVars>
      </dgm:prSet>
      <dgm:spPr/>
      <dgm:t>
        <a:bodyPr/>
        <a:lstStyle/>
        <a:p>
          <a:endParaRPr lang="ru-RU"/>
        </a:p>
      </dgm:t>
    </dgm:pt>
    <dgm:pt modelId="{EC0B83B6-4CF3-45DC-90F8-8E4A3AC123D4}" type="pres">
      <dgm:prSet presAssocID="{F485F7AD-8527-41AF-BF18-0B2D65D28FA6}" presName="Name9" presStyleLbl="parChTrans1D2" presStyleIdx="3" presStyleCnt="6"/>
      <dgm:spPr/>
      <dgm:t>
        <a:bodyPr/>
        <a:lstStyle/>
        <a:p>
          <a:endParaRPr lang="ru-RU"/>
        </a:p>
      </dgm:t>
    </dgm:pt>
    <dgm:pt modelId="{A2F154E0-B92F-4F6C-941C-4C3622B03B29}" type="pres">
      <dgm:prSet presAssocID="{F485F7AD-8527-41AF-BF18-0B2D65D28FA6}" presName="connTx" presStyleLbl="parChTrans1D2" presStyleIdx="3" presStyleCnt="6"/>
      <dgm:spPr/>
      <dgm:t>
        <a:bodyPr/>
        <a:lstStyle/>
        <a:p>
          <a:endParaRPr lang="ru-RU"/>
        </a:p>
      </dgm:t>
    </dgm:pt>
    <dgm:pt modelId="{07CA021D-3D97-46CE-8E3A-B0BFD8A1BAFE}" type="pres">
      <dgm:prSet presAssocID="{64350FBF-7B15-47C2-8B90-702DECEE5CFF}" presName="node" presStyleLbl="node1" presStyleIdx="3" presStyleCnt="6" custScaleX="234982" custRadScaleRad="106242" custRadScaleInc="12597">
        <dgm:presLayoutVars>
          <dgm:bulletEnabled val="1"/>
        </dgm:presLayoutVars>
      </dgm:prSet>
      <dgm:spPr/>
      <dgm:t>
        <a:bodyPr/>
        <a:lstStyle/>
        <a:p>
          <a:endParaRPr lang="ru-RU"/>
        </a:p>
      </dgm:t>
    </dgm:pt>
    <dgm:pt modelId="{995C42DD-8D6E-46F2-8A73-3FBE4658CD17}" type="pres">
      <dgm:prSet presAssocID="{E7399821-169E-4DD1-8361-99F0B2266D9E}" presName="Name9" presStyleLbl="parChTrans1D2" presStyleIdx="4" presStyleCnt="6"/>
      <dgm:spPr/>
      <dgm:t>
        <a:bodyPr/>
        <a:lstStyle/>
        <a:p>
          <a:endParaRPr lang="ru-RU"/>
        </a:p>
      </dgm:t>
    </dgm:pt>
    <dgm:pt modelId="{931BFA37-ECEB-432D-940A-3B2E25DBB5FD}" type="pres">
      <dgm:prSet presAssocID="{E7399821-169E-4DD1-8361-99F0B2266D9E}" presName="connTx" presStyleLbl="parChTrans1D2" presStyleIdx="4" presStyleCnt="6"/>
      <dgm:spPr/>
      <dgm:t>
        <a:bodyPr/>
        <a:lstStyle/>
        <a:p>
          <a:endParaRPr lang="ru-RU"/>
        </a:p>
      </dgm:t>
    </dgm:pt>
    <dgm:pt modelId="{3BB0F65D-73D9-4EF0-9BCB-539F5278BE2B}" type="pres">
      <dgm:prSet presAssocID="{7CC7E673-9FC1-4D19-AF63-D9ADA6CE46D7}" presName="node" presStyleLbl="node1" presStyleIdx="4" presStyleCnt="6" custScaleX="191787" custScaleY="75016" custRadScaleRad="151157" custRadScaleInc="41223">
        <dgm:presLayoutVars>
          <dgm:bulletEnabled val="1"/>
        </dgm:presLayoutVars>
      </dgm:prSet>
      <dgm:spPr/>
      <dgm:t>
        <a:bodyPr/>
        <a:lstStyle/>
        <a:p>
          <a:endParaRPr lang="ru-RU"/>
        </a:p>
      </dgm:t>
    </dgm:pt>
    <dgm:pt modelId="{DE697B3A-9598-424C-87E4-FF4A0A9B4B9E}" type="pres">
      <dgm:prSet presAssocID="{885A56DF-F826-43E2-9D89-86B46C3A7E34}" presName="Name9" presStyleLbl="parChTrans1D2" presStyleIdx="5" presStyleCnt="6"/>
      <dgm:spPr/>
      <dgm:t>
        <a:bodyPr/>
        <a:lstStyle/>
        <a:p>
          <a:endParaRPr lang="ru-RU"/>
        </a:p>
      </dgm:t>
    </dgm:pt>
    <dgm:pt modelId="{60F7746B-EA39-4C6F-B6D1-3567311F894A}" type="pres">
      <dgm:prSet presAssocID="{885A56DF-F826-43E2-9D89-86B46C3A7E34}" presName="connTx" presStyleLbl="parChTrans1D2" presStyleIdx="5" presStyleCnt="6"/>
      <dgm:spPr/>
      <dgm:t>
        <a:bodyPr/>
        <a:lstStyle/>
        <a:p>
          <a:endParaRPr lang="ru-RU"/>
        </a:p>
      </dgm:t>
    </dgm:pt>
    <dgm:pt modelId="{ECC96464-3EEC-40D2-8BAA-917B915DB3CB}" type="pres">
      <dgm:prSet presAssocID="{1F77679A-E6E5-4263-822B-565A41A5C07A}" presName="node" presStyleLbl="node1" presStyleIdx="5" presStyleCnt="6" custScaleX="221757" custRadScaleRad="157327" custRadScaleInc="-43524">
        <dgm:presLayoutVars>
          <dgm:bulletEnabled val="1"/>
        </dgm:presLayoutVars>
      </dgm:prSet>
      <dgm:spPr/>
      <dgm:t>
        <a:bodyPr/>
        <a:lstStyle/>
        <a:p>
          <a:endParaRPr lang="ru-RU"/>
        </a:p>
      </dgm:t>
    </dgm:pt>
  </dgm:ptLst>
  <dgm:cxnLst>
    <dgm:cxn modelId="{B809DDF9-C56B-432A-82D0-494240A133BD}" type="presOf" srcId="{E7399821-169E-4DD1-8361-99F0B2266D9E}" destId="{995C42DD-8D6E-46F2-8A73-3FBE4658CD17}" srcOrd="0" destOrd="0" presId="urn:microsoft.com/office/officeart/2005/8/layout/radial1"/>
    <dgm:cxn modelId="{8BEA1116-6121-47D2-B3C2-DB77114A5880}" srcId="{26F91F5B-9320-4FB2-BF4C-CD8CCA06D87D}" destId="{6F1EF38B-F154-4D4A-9B87-007458603CB1}" srcOrd="0" destOrd="0" parTransId="{06074427-C15E-4438-8A70-A77C5D29BEE8}" sibTransId="{45955C44-1E30-4112-9E77-935E056652FF}"/>
    <dgm:cxn modelId="{143EF4A4-C261-4402-8C6E-C6941A52B88F}" type="presOf" srcId="{7CC7E673-9FC1-4D19-AF63-D9ADA6CE46D7}" destId="{3BB0F65D-73D9-4EF0-9BCB-539F5278BE2B}" srcOrd="0" destOrd="0" presId="urn:microsoft.com/office/officeart/2005/8/layout/radial1"/>
    <dgm:cxn modelId="{0B0E3A18-B290-42EA-AFB5-209ADEEE6A35}" srcId="{26F91F5B-9320-4FB2-BF4C-CD8CCA06D87D}" destId="{1F77679A-E6E5-4263-822B-565A41A5C07A}" srcOrd="5" destOrd="0" parTransId="{885A56DF-F826-43E2-9D89-86B46C3A7E34}" sibTransId="{BD42DF11-2199-4188-91EF-C6FFF0BAE9AF}"/>
    <dgm:cxn modelId="{1CA35CB7-A8E6-4C94-94C4-FB17ED5E8D42}" type="presOf" srcId="{885A56DF-F826-43E2-9D89-86B46C3A7E34}" destId="{DE697B3A-9598-424C-87E4-FF4A0A9B4B9E}" srcOrd="0" destOrd="0" presId="urn:microsoft.com/office/officeart/2005/8/layout/radial1"/>
    <dgm:cxn modelId="{58A36A07-DA90-47C5-82AE-466B650C6566}" srcId="{D0655290-7C36-4F71-87B2-87EAF0683FBC}" destId="{ECE85FB3-BF45-4E4C-81CC-8783FCD53565}" srcOrd="3" destOrd="0" parTransId="{336ACD36-39DE-4C75-B21C-F6F0E548B8E1}" sibTransId="{D5A599B3-DC6E-4D74-A179-4213C50D9606}"/>
    <dgm:cxn modelId="{8BC2A8FF-098E-48CC-A7F4-B5C6CC007B63}" srcId="{26F91F5B-9320-4FB2-BF4C-CD8CCA06D87D}" destId="{7CC7E673-9FC1-4D19-AF63-D9ADA6CE46D7}" srcOrd="4" destOrd="0" parTransId="{E7399821-169E-4DD1-8361-99F0B2266D9E}" sibTransId="{47AC9E7E-BE1F-4D14-8916-911077DEF605}"/>
    <dgm:cxn modelId="{46B4A0F1-A68F-4611-B911-03F9C6404602}" type="presOf" srcId="{F485F7AD-8527-41AF-BF18-0B2D65D28FA6}" destId="{A2F154E0-B92F-4F6C-941C-4C3622B03B29}" srcOrd="1" destOrd="0" presId="urn:microsoft.com/office/officeart/2005/8/layout/radial1"/>
    <dgm:cxn modelId="{1828EF4A-A6FF-4B96-9755-EF9E4E162C0F}" type="presOf" srcId="{F485F7AD-8527-41AF-BF18-0B2D65D28FA6}" destId="{EC0B83B6-4CF3-45DC-90F8-8E4A3AC123D4}" srcOrd="0" destOrd="0" presId="urn:microsoft.com/office/officeart/2005/8/layout/radial1"/>
    <dgm:cxn modelId="{2E530D0E-8FEE-4769-9F93-7C559BEA5D2E}" type="presOf" srcId="{4C3CB622-00B4-4E46-9FF4-4B644E5FEBC2}" destId="{6F6DCD9C-5954-44DE-87EA-07579746176F}" srcOrd="0" destOrd="0" presId="urn:microsoft.com/office/officeart/2005/8/layout/radial1"/>
    <dgm:cxn modelId="{0F406B66-6570-4BF5-9328-2E328CA1A23F}" type="presOf" srcId="{A672A113-77F3-4AE1-AFE9-0B689CC85553}" destId="{E386A444-F457-4123-8FFC-93512FC66E9E}" srcOrd="0" destOrd="0" presId="urn:microsoft.com/office/officeart/2005/8/layout/radial1"/>
    <dgm:cxn modelId="{42131961-48E2-46DF-B47F-7BA1919AC149}" srcId="{D0655290-7C36-4F71-87B2-87EAF0683FBC}" destId="{D9B1F61C-E60F-483D-A6E6-DD3C13B37D1B}" srcOrd="4" destOrd="0" parTransId="{2A1186EC-9B1F-4E11-AD8F-AE779B024DBA}" sibTransId="{E95AE211-A8B9-441F-B4F7-25077EDE418A}"/>
    <dgm:cxn modelId="{E1840DD6-ECCD-423E-A69E-FF1C510800FF}" type="presOf" srcId="{06074427-C15E-4438-8A70-A77C5D29BEE8}" destId="{6B91B691-07FC-43C0-B3A1-72E82BD04FCA}" srcOrd="0" destOrd="0" presId="urn:microsoft.com/office/officeart/2005/8/layout/radial1"/>
    <dgm:cxn modelId="{26B611A0-07D3-4415-B2E1-C6CA83193878}" type="presOf" srcId="{26F91F5B-9320-4FB2-BF4C-CD8CCA06D87D}" destId="{211A189F-E73A-4D91-9334-030962C076B7}" srcOrd="0" destOrd="0" presId="urn:microsoft.com/office/officeart/2005/8/layout/radial1"/>
    <dgm:cxn modelId="{5EC3560C-0437-4481-911D-89FA8D03E9E5}" type="presOf" srcId="{A672A113-77F3-4AE1-AFE9-0B689CC85553}" destId="{57FADE48-BA51-47F8-8595-99017472E31E}" srcOrd="1" destOrd="0" presId="urn:microsoft.com/office/officeart/2005/8/layout/radial1"/>
    <dgm:cxn modelId="{4F7488FD-6E33-49C7-9C87-323AF4F1431E}" srcId="{D0655290-7C36-4F71-87B2-87EAF0683FBC}" destId="{FE75BE15-633F-4C17-906A-DA9EEEE48957}" srcOrd="1" destOrd="0" parTransId="{67C0F6EE-340F-4163-BF3F-2FEEFB47CD21}" sibTransId="{F87D1E7B-D1E1-4E26-A60C-E16A7193CF3F}"/>
    <dgm:cxn modelId="{BB764B9D-CAF2-4325-97D5-FFE578F11F5E}" type="presOf" srcId="{06074427-C15E-4438-8A70-A77C5D29BEE8}" destId="{C3AD8619-4649-4A9E-AA77-431425A0AD3D}" srcOrd="1" destOrd="0" presId="urn:microsoft.com/office/officeart/2005/8/layout/radial1"/>
    <dgm:cxn modelId="{88F61B2A-15CB-4BE5-AF16-E1DBEDD7ABC4}" srcId="{26F91F5B-9320-4FB2-BF4C-CD8CCA06D87D}" destId="{F511021D-87AB-4022-9A15-F1676504B5CB}" srcOrd="1" destOrd="0" parTransId="{CB45B4A4-78F8-4794-9269-3A2D68CAA48F}" sibTransId="{5990D2EE-317B-49EC-A3CC-E4F0A9DEF338}"/>
    <dgm:cxn modelId="{C4194763-E399-4C8E-A56C-6E8BA45C6553}" srcId="{D0655290-7C36-4F71-87B2-87EAF0683FBC}" destId="{26F91F5B-9320-4FB2-BF4C-CD8CCA06D87D}" srcOrd="0" destOrd="0" parTransId="{A5256C41-AA72-43A3-B7E1-2F01146E839D}" sibTransId="{E8141A8D-5802-4481-B1E7-57E127AF0639}"/>
    <dgm:cxn modelId="{5B050473-E2E3-45E4-86D1-213FDDC64C91}" type="presOf" srcId="{6F1EF38B-F154-4D4A-9B87-007458603CB1}" destId="{F8AC2062-D3D2-4B46-89BB-688772475E5B}" srcOrd="0" destOrd="0" presId="urn:microsoft.com/office/officeart/2005/8/layout/radial1"/>
    <dgm:cxn modelId="{61DBDF9B-1E7D-4107-93C6-19A011B91658}" srcId="{D0655290-7C36-4F71-87B2-87EAF0683FBC}" destId="{87178D3A-DB3F-4E19-820E-544EC75BA5C5}" srcOrd="2" destOrd="0" parTransId="{02D53519-A3FE-49BA-AD28-8A08611869F7}" sibTransId="{E74A8C32-CD57-459D-8E24-714A8C5C7739}"/>
    <dgm:cxn modelId="{0596DAA2-489D-49EE-A152-4B798A63AD35}" type="presOf" srcId="{CB45B4A4-78F8-4794-9269-3A2D68CAA48F}" destId="{7D7A57AD-4BAB-40CA-93AB-A8C16CC1DF08}" srcOrd="1" destOrd="0" presId="urn:microsoft.com/office/officeart/2005/8/layout/radial1"/>
    <dgm:cxn modelId="{4EC96FEB-9CAD-4019-85B9-240B2ED04F11}" srcId="{26F91F5B-9320-4FB2-BF4C-CD8CCA06D87D}" destId="{4C3CB622-00B4-4E46-9FF4-4B644E5FEBC2}" srcOrd="2" destOrd="0" parTransId="{A672A113-77F3-4AE1-AFE9-0B689CC85553}" sibTransId="{FFB308A1-96CD-48EB-8AF3-CAF1182CD00B}"/>
    <dgm:cxn modelId="{737AF6BE-9CA2-47EE-BFA1-5045C263AD64}" type="presOf" srcId="{E7399821-169E-4DD1-8361-99F0B2266D9E}" destId="{931BFA37-ECEB-432D-940A-3B2E25DBB5FD}" srcOrd="1" destOrd="0" presId="urn:microsoft.com/office/officeart/2005/8/layout/radial1"/>
    <dgm:cxn modelId="{205DA76F-CD46-4FCD-AB12-FB5C24869DB5}" type="presOf" srcId="{64350FBF-7B15-47C2-8B90-702DECEE5CFF}" destId="{07CA021D-3D97-46CE-8E3A-B0BFD8A1BAFE}" srcOrd="0" destOrd="0" presId="urn:microsoft.com/office/officeart/2005/8/layout/radial1"/>
    <dgm:cxn modelId="{8703A378-0188-401B-B11A-426F9FFD3B89}" type="presOf" srcId="{885A56DF-F826-43E2-9D89-86B46C3A7E34}" destId="{60F7746B-EA39-4C6F-B6D1-3567311F894A}" srcOrd="1" destOrd="0" presId="urn:microsoft.com/office/officeart/2005/8/layout/radial1"/>
    <dgm:cxn modelId="{A33F556D-7C28-442D-9473-896CC7C4F35B}" type="presOf" srcId="{1F77679A-E6E5-4263-822B-565A41A5C07A}" destId="{ECC96464-3EEC-40D2-8BAA-917B915DB3CB}" srcOrd="0" destOrd="0" presId="urn:microsoft.com/office/officeart/2005/8/layout/radial1"/>
    <dgm:cxn modelId="{38D1190A-E2D7-48D4-AD6B-78F88CD9F9A5}" type="presOf" srcId="{F511021D-87AB-4022-9A15-F1676504B5CB}" destId="{894F8A0E-12CA-436D-AF06-075EA35644A8}" srcOrd="0" destOrd="0" presId="urn:microsoft.com/office/officeart/2005/8/layout/radial1"/>
    <dgm:cxn modelId="{84DB10DB-D136-4F43-85B1-5B5673C49AAA}" type="presOf" srcId="{CB45B4A4-78F8-4794-9269-3A2D68CAA48F}" destId="{094F18E8-AD9E-421A-A95A-BEBC36ED764E}" srcOrd="0" destOrd="0" presId="urn:microsoft.com/office/officeart/2005/8/layout/radial1"/>
    <dgm:cxn modelId="{5D2E2909-0445-4CDD-9815-C45FA93FC709}" srcId="{26F91F5B-9320-4FB2-BF4C-CD8CCA06D87D}" destId="{64350FBF-7B15-47C2-8B90-702DECEE5CFF}" srcOrd="3" destOrd="0" parTransId="{F485F7AD-8527-41AF-BF18-0B2D65D28FA6}" sibTransId="{A6F7DB1D-9ADD-446E-BA8B-E01E4BC3A648}"/>
    <dgm:cxn modelId="{3A3281EC-3D04-4A4A-9E18-69A2EB98C570}" type="presOf" srcId="{D0655290-7C36-4F71-87B2-87EAF0683FBC}" destId="{0F43C254-F6BF-4119-8386-A46D0C15C572}" srcOrd="0" destOrd="0" presId="urn:microsoft.com/office/officeart/2005/8/layout/radial1"/>
    <dgm:cxn modelId="{FD963307-73FD-487F-B2F5-0762FEF265FB}" type="presParOf" srcId="{0F43C254-F6BF-4119-8386-A46D0C15C572}" destId="{211A189F-E73A-4D91-9334-030962C076B7}" srcOrd="0" destOrd="0" presId="urn:microsoft.com/office/officeart/2005/8/layout/radial1"/>
    <dgm:cxn modelId="{07D82D89-1A71-44E1-8920-84686E81931B}" type="presParOf" srcId="{0F43C254-F6BF-4119-8386-A46D0C15C572}" destId="{6B91B691-07FC-43C0-B3A1-72E82BD04FCA}" srcOrd="1" destOrd="0" presId="urn:microsoft.com/office/officeart/2005/8/layout/radial1"/>
    <dgm:cxn modelId="{9BCC487B-A6A1-4C9B-BCD8-F34A7E2452B7}" type="presParOf" srcId="{6B91B691-07FC-43C0-B3A1-72E82BD04FCA}" destId="{C3AD8619-4649-4A9E-AA77-431425A0AD3D}" srcOrd="0" destOrd="0" presId="urn:microsoft.com/office/officeart/2005/8/layout/radial1"/>
    <dgm:cxn modelId="{5DC27F6B-E6F9-46A1-8A81-FE21E23AAEDA}" type="presParOf" srcId="{0F43C254-F6BF-4119-8386-A46D0C15C572}" destId="{F8AC2062-D3D2-4B46-89BB-688772475E5B}" srcOrd="2" destOrd="0" presId="urn:microsoft.com/office/officeart/2005/8/layout/radial1"/>
    <dgm:cxn modelId="{89149230-5A6F-49FA-ADE2-68384F9DD8F0}" type="presParOf" srcId="{0F43C254-F6BF-4119-8386-A46D0C15C572}" destId="{094F18E8-AD9E-421A-A95A-BEBC36ED764E}" srcOrd="3" destOrd="0" presId="urn:microsoft.com/office/officeart/2005/8/layout/radial1"/>
    <dgm:cxn modelId="{C213D7DF-618E-4B00-B047-409522554B50}" type="presParOf" srcId="{094F18E8-AD9E-421A-A95A-BEBC36ED764E}" destId="{7D7A57AD-4BAB-40CA-93AB-A8C16CC1DF08}" srcOrd="0" destOrd="0" presId="urn:microsoft.com/office/officeart/2005/8/layout/radial1"/>
    <dgm:cxn modelId="{C2DB034D-B979-402F-A688-3E38C3662D47}" type="presParOf" srcId="{0F43C254-F6BF-4119-8386-A46D0C15C572}" destId="{894F8A0E-12CA-436D-AF06-075EA35644A8}" srcOrd="4" destOrd="0" presId="urn:microsoft.com/office/officeart/2005/8/layout/radial1"/>
    <dgm:cxn modelId="{433DC133-B722-4FFC-B2FD-1F123BADA41C}" type="presParOf" srcId="{0F43C254-F6BF-4119-8386-A46D0C15C572}" destId="{E386A444-F457-4123-8FFC-93512FC66E9E}" srcOrd="5" destOrd="0" presId="urn:microsoft.com/office/officeart/2005/8/layout/radial1"/>
    <dgm:cxn modelId="{B0DFA66B-A35C-48DC-9393-D85A776A7E1E}" type="presParOf" srcId="{E386A444-F457-4123-8FFC-93512FC66E9E}" destId="{57FADE48-BA51-47F8-8595-99017472E31E}" srcOrd="0" destOrd="0" presId="urn:microsoft.com/office/officeart/2005/8/layout/radial1"/>
    <dgm:cxn modelId="{9C767362-28A1-4EDC-9CC4-208BDA36A4C1}" type="presParOf" srcId="{0F43C254-F6BF-4119-8386-A46D0C15C572}" destId="{6F6DCD9C-5954-44DE-87EA-07579746176F}" srcOrd="6" destOrd="0" presId="urn:microsoft.com/office/officeart/2005/8/layout/radial1"/>
    <dgm:cxn modelId="{53EBE910-73EE-4766-9421-3AECB7BB0629}" type="presParOf" srcId="{0F43C254-F6BF-4119-8386-A46D0C15C572}" destId="{EC0B83B6-4CF3-45DC-90F8-8E4A3AC123D4}" srcOrd="7" destOrd="0" presId="urn:microsoft.com/office/officeart/2005/8/layout/radial1"/>
    <dgm:cxn modelId="{D3C14308-E4A9-44CB-86C5-767499E01D1F}" type="presParOf" srcId="{EC0B83B6-4CF3-45DC-90F8-8E4A3AC123D4}" destId="{A2F154E0-B92F-4F6C-941C-4C3622B03B29}" srcOrd="0" destOrd="0" presId="urn:microsoft.com/office/officeart/2005/8/layout/radial1"/>
    <dgm:cxn modelId="{54421ED4-EB43-4FAE-9C77-40BB69BAA398}" type="presParOf" srcId="{0F43C254-F6BF-4119-8386-A46D0C15C572}" destId="{07CA021D-3D97-46CE-8E3A-B0BFD8A1BAFE}" srcOrd="8" destOrd="0" presId="urn:microsoft.com/office/officeart/2005/8/layout/radial1"/>
    <dgm:cxn modelId="{B34CC639-B6B3-404B-8AB0-2248968641EA}" type="presParOf" srcId="{0F43C254-F6BF-4119-8386-A46D0C15C572}" destId="{995C42DD-8D6E-46F2-8A73-3FBE4658CD17}" srcOrd="9" destOrd="0" presId="urn:microsoft.com/office/officeart/2005/8/layout/radial1"/>
    <dgm:cxn modelId="{48EEDA05-9609-4C17-9EB7-583EE9BBD271}" type="presParOf" srcId="{995C42DD-8D6E-46F2-8A73-3FBE4658CD17}" destId="{931BFA37-ECEB-432D-940A-3B2E25DBB5FD}" srcOrd="0" destOrd="0" presId="urn:microsoft.com/office/officeart/2005/8/layout/radial1"/>
    <dgm:cxn modelId="{F58D9D0C-306B-4B1C-9787-1F731E90D834}" type="presParOf" srcId="{0F43C254-F6BF-4119-8386-A46D0C15C572}" destId="{3BB0F65D-73D9-4EF0-9BCB-539F5278BE2B}" srcOrd="10" destOrd="0" presId="urn:microsoft.com/office/officeart/2005/8/layout/radial1"/>
    <dgm:cxn modelId="{717FD6F8-9595-4F1D-BC3F-3ADA4F5B691F}" type="presParOf" srcId="{0F43C254-F6BF-4119-8386-A46D0C15C572}" destId="{DE697B3A-9598-424C-87E4-FF4A0A9B4B9E}" srcOrd="11" destOrd="0" presId="urn:microsoft.com/office/officeart/2005/8/layout/radial1"/>
    <dgm:cxn modelId="{06672CBB-5E06-456D-9DBC-EF0EDAE4F704}" type="presParOf" srcId="{DE697B3A-9598-424C-87E4-FF4A0A9B4B9E}" destId="{60F7746B-EA39-4C6F-B6D1-3567311F894A}" srcOrd="0" destOrd="0" presId="urn:microsoft.com/office/officeart/2005/8/layout/radial1"/>
    <dgm:cxn modelId="{094F1B58-B18E-4230-B5FF-1755840F0C06}" type="presParOf" srcId="{0F43C254-F6BF-4119-8386-A46D0C15C572}" destId="{ECC96464-3EEC-40D2-8BAA-917B915DB3CB}"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655290-7C36-4F71-87B2-87EAF0683FBC}" type="doc">
      <dgm:prSet loTypeId="urn:microsoft.com/office/officeart/2005/8/layout/radial1" loCatId="cycle" qsTypeId="urn:microsoft.com/office/officeart/2005/8/quickstyle/simple1" qsCatId="simple" csTypeId="urn:microsoft.com/office/officeart/2005/8/colors/colorful5" csCatId="colorful" phldr="1"/>
      <dgm:spPr/>
      <dgm:t>
        <a:bodyPr/>
        <a:lstStyle/>
        <a:p>
          <a:endParaRPr lang="ru-RU"/>
        </a:p>
      </dgm:t>
    </dgm:pt>
    <dgm:pt modelId="{26F91F5B-9320-4FB2-BF4C-CD8CCA06D87D}">
      <dgm:prSet phldrT="[Текст]" custT="1"/>
      <dgm:spPr/>
      <dgm:t>
        <a:bodyPr/>
        <a:lstStyle/>
        <a:p>
          <a:pPr>
            <a:lnSpc>
              <a:spcPct val="100000"/>
            </a:lnSpc>
            <a:spcAft>
              <a:spcPts val="0"/>
            </a:spcAft>
          </a:pPr>
          <a:r>
            <a:rPr lang="kk-KZ" sz="1200">
              <a:solidFill>
                <a:sysClr val="windowText" lastClr="000000"/>
              </a:solidFill>
              <a:latin typeface="Times New Roman" pitchFamily="18" charset="0"/>
              <a:cs typeface="Times New Roman" pitchFamily="18" charset="0"/>
            </a:rPr>
            <a:t>Негізгі құралдардың</a:t>
          </a:r>
        </a:p>
        <a:p>
          <a:pPr>
            <a:lnSpc>
              <a:spcPct val="100000"/>
            </a:lnSpc>
            <a:spcAft>
              <a:spcPts val="0"/>
            </a:spcAft>
          </a:pPr>
          <a:r>
            <a:rPr lang="kk-KZ" sz="1200">
              <a:solidFill>
                <a:sysClr val="windowText" lastClr="000000"/>
              </a:solidFill>
              <a:latin typeface="Times New Roman" pitchFamily="18" charset="0"/>
              <a:cs typeface="Times New Roman" pitchFamily="18" charset="0"/>
            </a:rPr>
            <a:t>есептен шығуы</a:t>
          </a:r>
          <a:endParaRPr lang="ru-RU" sz="1200">
            <a:solidFill>
              <a:sysClr val="windowText" lastClr="000000"/>
            </a:solidFill>
            <a:latin typeface="Times New Roman" pitchFamily="18" charset="0"/>
            <a:cs typeface="Times New Roman" pitchFamily="18" charset="0"/>
          </a:endParaRPr>
        </a:p>
      </dgm:t>
    </dgm:pt>
    <dgm:pt modelId="{A5256C41-AA72-43A3-B7E1-2F01146E839D}" type="parTrans" cxnId="{C4194763-E399-4C8E-A56C-6E8BA45C6553}">
      <dgm:prSet/>
      <dgm:spPr/>
      <dgm:t>
        <a:bodyPr/>
        <a:lstStyle/>
        <a:p>
          <a:endParaRPr lang="ru-RU"/>
        </a:p>
      </dgm:t>
    </dgm:pt>
    <dgm:pt modelId="{E8141A8D-5802-4481-B1E7-57E127AF0639}" type="sibTrans" cxnId="{C4194763-E399-4C8E-A56C-6E8BA45C6553}">
      <dgm:prSet/>
      <dgm:spPr/>
      <dgm:t>
        <a:bodyPr/>
        <a:lstStyle/>
        <a:p>
          <a:endParaRPr lang="ru-RU"/>
        </a:p>
      </dgm:t>
    </dgm:pt>
    <dgm:pt modelId="{6F1EF38B-F154-4D4A-9B87-007458603CB1}">
      <dgm:prSet phldrT="[Текст]" custT="1"/>
      <dgm:spPr/>
      <dgm:t>
        <a:bodyPr/>
        <a:lstStyle/>
        <a:p>
          <a:r>
            <a:rPr lang="ru-RU" sz="1200">
              <a:solidFill>
                <a:sysClr val="windowText" lastClr="000000"/>
              </a:solidFill>
              <a:latin typeface="Times New Roman" pitchFamily="18" charset="0"/>
              <a:cs typeface="Times New Roman" pitchFamily="18" charset="0"/>
            </a:rPr>
            <a:t>физикалық немесе сапалық тозу</a:t>
          </a:r>
        </a:p>
      </dgm:t>
    </dgm:pt>
    <dgm:pt modelId="{06074427-C15E-4438-8A70-A77C5D29BEE8}" type="parTrans" cxnId="{8BEA1116-6121-47D2-B3C2-DB77114A5880}">
      <dgm:prSet/>
      <dgm:spPr/>
      <dgm:t>
        <a:bodyPr/>
        <a:lstStyle/>
        <a:p>
          <a:endParaRPr lang="ru-RU"/>
        </a:p>
      </dgm:t>
    </dgm:pt>
    <dgm:pt modelId="{45955C44-1E30-4112-9E77-935E056652FF}" type="sibTrans" cxnId="{8BEA1116-6121-47D2-B3C2-DB77114A5880}">
      <dgm:prSet/>
      <dgm:spPr/>
      <dgm:t>
        <a:bodyPr/>
        <a:lstStyle/>
        <a:p>
          <a:endParaRPr lang="ru-RU"/>
        </a:p>
      </dgm:t>
    </dgm:pt>
    <dgm:pt modelId="{4C3CB622-00B4-4E46-9FF4-4B644E5FEBC2}">
      <dgm:prSet phldrT="[Текст]" custT="1"/>
      <dgm:spPr/>
      <dgm:t>
        <a:bodyPr/>
        <a:lstStyle/>
        <a:p>
          <a:r>
            <a:rPr lang="ru-RU" sz="1200">
              <a:solidFill>
                <a:sysClr val="windowText" lastClr="000000"/>
              </a:solidFill>
              <a:latin typeface="Times New Roman" pitchFamily="18" charset="0"/>
              <a:cs typeface="Times New Roman" pitchFamily="18" charset="0"/>
            </a:rPr>
            <a:t>басқа субъектілерге негізгі құралды жарғы капиталына салым түрінде беру</a:t>
          </a:r>
        </a:p>
      </dgm:t>
    </dgm:pt>
    <dgm:pt modelId="{A672A113-77F3-4AE1-AFE9-0B689CC85553}" type="parTrans" cxnId="{4EC96FEB-9CAD-4019-85B9-240B2ED04F11}">
      <dgm:prSet/>
      <dgm:spPr/>
      <dgm:t>
        <a:bodyPr/>
        <a:lstStyle/>
        <a:p>
          <a:endParaRPr lang="ru-RU"/>
        </a:p>
      </dgm:t>
    </dgm:pt>
    <dgm:pt modelId="{FFB308A1-96CD-48EB-8AF3-CAF1182CD00B}" type="sibTrans" cxnId="{4EC96FEB-9CAD-4019-85B9-240B2ED04F11}">
      <dgm:prSet/>
      <dgm:spPr/>
      <dgm:t>
        <a:bodyPr/>
        <a:lstStyle/>
        <a:p>
          <a:endParaRPr lang="ru-RU"/>
        </a:p>
      </dgm:t>
    </dgm:pt>
    <dgm:pt modelId="{64350FBF-7B15-47C2-8B90-702DECEE5CFF}">
      <dgm:prSet phldrT="[Текст]" custT="1"/>
      <dgm:spPr/>
      <dgm:t>
        <a:bodyPr/>
        <a:lstStyle/>
        <a:p>
          <a:r>
            <a:rPr lang="ru-RU" sz="1200">
              <a:solidFill>
                <a:sysClr val="windowText" lastClr="000000"/>
              </a:solidFill>
              <a:latin typeface="Times New Roman" pitchFamily="18" charset="0"/>
              <a:cs typeface="Times New Roman" pitchFamily="18" charset="0"/>
            </a:rPr>
            <a:t>кем шығу, табиғи апат және басқа </a:t>
          </a:r>
        </a:p>
      </dgm:t>
    </dgm:pt>
    <dgm:pt modelId="{F485F7AD-8527-41AF-BF18-0B2D65D28FA6}" type="parTrans" cxnId="{5D2E2909-0445-4CDD-9815-C45FA93FC709}">
      <dgm:prSet/>
      <dgm:spPr/>
      <dgm:t>
        <a:bodyPr/>
        <a:lstStyle/>
        <a:p>
          <a:endParaRPr lang="ru-RU"/>
        </a:p>
      </dgm:t>
    </dgm:pt>
    <dgm:pt modelId="{A6F7DB1D-9ADD-446E-BA8B-E01E4BC3A648}" type="sibTrans" cxnId="{5D2E2909-0445-4CDD-9815-C45FA93FC709}">
      <dgm:prSet/>
      <dgm:spPr/>
      <dgm:t>
        <a:bodyPr/>
        <a:lstStyle/>
        <a:p>
          <a:endParaRPr lang="ru-RU"/>
        </a:p>
      </dgm:t>
    </dgm:pt>
    <dgm:pt modelId="{7CC7E673-9FC1-4D19-AF63-D9ADA6CE46D7}">
      <dgm:prSet phldrT="[Текст]" custT="1"/>
      <dgm:spPr/>
      <dgm:t>
        <a:bodyPr/>
        <a:lstStyle/>
        <a:p>
          <a:r>
            <a:rPr lang="ru-RU" sz="1200">
              <a:solidFill>
                <a:sysClr val="windowText" lastClr="000000"/>
              </a:solidFill>
              <a:latin typeface="Times New Roman" pitchFamily="18" charset="0"/>
              <a:cs typeface="Times New Roman" pitchFamily="18" charset="0"/>
            </a:rPr>
            <a:t>объектілерде ұзақ мерзімді (қаржыландыратын) жалға беру</a:t>
          </a:r>
        </a:p>
      </dgm:t>
    </dgm:pt>
    <dgm:pt modelId="{E7399821-169E-4DD1-8361-99F0B2266D9E}" type="parTrans" cxnId="{8BC2A8FF-098E-48CC-A7F4-B5C6CC007B63}">
      <dgm:prSet/>
      <dgm:spPr/>
      <dgm:t>
        <a:bodyPr/>
        <a:lstStyle/>
        <a:p>
          <a:endParaRPr lang="ru-RU"/>
        </a:p>
      </dgm:t>
    </dgm:pt>
    <dgm:pt modelId="{47AC9E7E-BE1F-4D14-8916-911077DEF605}" type="sibTrans" cxnId="{8BC2A8FF-098E-48CC-A7F4-B5C6CC007B63}">
      <dgm:prSet/>
      <dgm:spPr/>
      <dgm:t>
        <a:bodyPr/>
        <a:lstStyle/>
        <a:p>
          <a:endParaRPr lang="ru-RU"/>
        </a:p>
      </dgm:t>
    </dgm:pt>
    <dgm:pt modelId="{FE75BE15-633F-4C17-906A-DA9EEEE48957}">
      <dgm:prSet phldrT="[Текст]" custScaleX="216196" custRadScaleRad="151974"/>
      <dgm:spPr/>
      <dgm:t>
        <a:bodyPr/>
        <a:lstStyle/>
        <a:p>
          <a:endParaRPr lang="ru-RU"/>
        </a:p>
      </dgm:t>
    </dgm:pt>
    <dgm:pt modelId="{67C0F6EE-340F-4163-BF3F-2FEEFB47CD21}" type="parTrans" cxnId="{4F7488FD-6E33-49C7-9C87-323AF4F1431E}">
      <dgm:prSet/>
      <dgm:spPr/>
      <dgm:t>
        <a:bodyPr/>
        <a:lstStyle/>
        <a:p>
          <a:endParaRPr lang="ru-RU"/>
        </a:p>
      </dgm:t>
    </dgm:pt>
    <dgm:pt modelId="{F87D1E7B-D1E1-4E26-A60C-E16A7193CF3F}" type="sibTrans" cxnId="{4F7488FD-6E33-49C7-9C87-323AF4F1431E}">
      <dgm:prSet/>
      <dgm:spPr/>
      <dgm:t>
        <a:bodyPr/>
        <a:lstStyle/>
        <a:p>
          <a:endParaRPr lang="ru-RU"/>
        </a:p>
      </dgm:t>
    </dgm:pt>
    <dgm:pt modelId="{F511021D-87AB-4022-9A15-F1676504B5CB}">
      <dgm:prSet custT="1"/>
      <dgm:spPr/>
      <dgm:t>
        <a:bodyPr/>
        <a:lstStyle/>
        <a:p>
          <a:r>
            <a:rPr lang="ru-RU" sz="1200">
              <a:solidFill>
                <a:sysClr val="windowText" lastClr="000000"/>
              </a:solidFill>
              <a:latin typeface="Times New Roman" pitchFamily="18" charset="0"/>
              <a:cs typeface="Times New Roman" pitchFamily="18" charset="0"/>
            </a:rPr>
            <a:t>басқа заңды немесе жеке тұлғаларға өтеусіз беру</a:t>
          </a:r>
        </a:p>
      </dgm:t>
    </dgm:pt>
    <dgm:pt modelId="{CB45B4A4-78F8-4794-9269-3A2D68CAA48F}" type="parTrans" cxnId="{88F61B2A-15CB-4BE5-AF16-E1DBEDD7ABC4}">
      <dgm:prSet/>
      <dgm:spPr/>
      <dgm:t>
        <a:bodyPr/>
        <a:lstStyle/>
        <a:p>
          <a:endParaRPr lang="ru-RU"/>
        </a:p>
      </dgm:t>
    </dgm:pt>
    <dgm:pt modelId="{5990D2EE-317B-49EC-A3CC-E4F0A9DEF338}" type="sibTrans" cxnId="{88F61B2A-15CB-4BE5-AF16-E1DBEDD7ABC4}">
      <dgm:prSet/>
      <dgm:spPr/>
      <dgm:t>
        <a:bodyPr/>
        <a:lstStyle/>
        <a:p>
          <a:endParaRPr lang="ru-RU"/>
        </a:p>
      </dgm:t>
    </dgm:pt>
    <dgm:pt modelId="{87178D3A-DB3F-4E19-820E-544EC75BA5C5}">
      <dgm:prSet phldrT="[Текст]" custScaleX="237272" custScaleY="74498"/>
      <dgm:spPr/>
      <dgm:t>
        <a:bodyPr/>
        <a:lstStyle/>
        <a:p>
          <a:endParaRPr lang="ru-RU"/>
        </a:p>
      </dgm:t>
    </dgm:pt>
    <dgm:pt modelId="{02D53519-A3FE-49BA-AD28-8A08611869F7}" type="parTrans" cxnId="{61DBDF9B-1E7D-4107-93C6-19A011B91658}">
      <dgm:prSet/>
      <dgm:spPr/>
      <dgm:t>
        <a:bodyPr/>
        <a:lstStyle/>
        <a:p>
          <a:endParaRPr lang="ru-RU"/>
        </a:p>
      </dgm:t>
    </dgm:pt>
    <dgm:pt modelId="{E74A8C32-CD57-459D-8E24-714A8C5C7739}" type="sibTrans" cxnId="{61DBDF9B-1E7D-4107-93C6-19A011B91658}">
      <dgm:prSet/>
      <dgm:spPr/>
      <dgm:t>
        <a:bodyPr/>
        <a:lstStyle/>
        <a:p>
          <a:endParaRPr lang="ru-RU"/>
        </a:p>
      </dgm:t>
    </dgm:pt>
    <dgm:pt modelId="{ECE85FB3-BF45-4E4C-81CC-8783FCD53565}">
      <dgm:prSet phldrT="[Текст]" custScaleX="237272" custScaleY="74498"/>
      <dgm:spPr/>
      <dgm:t>
        <a:bodyPr/>
        <a:lstStyle/>
        <a:p>
          <a:endParaRPr lang="ru-RU"/>
        </a:p>
      </dgm:t>
    </dgm:pt>
    <dgm:pt modelId="{336ACD36-39DE-4C75-B21C-F6F0E548B8E1}" type="parTrans" cxnId="{58A36A07-DA90-47C5-82AE-466B650C6566}">
      <dgm:prSet/>
      <dgm:spPr/>
      <dgm:t>
        <a:bodyPr/>
        <a:lstStyle/>
        <a:p>
          <a:endParaRPr lang="ru-RU"/>
        </a:p>
      </dgm:t>
    </dgm:pt>
    <dgm:pt modelId="{D5A599B3-DC6E-4D74-A179-4213C50D9606}" type="sibTrans" cxnId="{58A36A07-DA90-47C5-82AE-466B650C6566}">
      <dgm:prSet/>
      <dgm:spPr/>
      <dgm:t>
        <a:bodyPr/>
        <a:lstStyle/>
        <a:p>
          <a:endParaRPr lang="ru-RU"/>
        </a:p>
      </dgm:t>
    </dgm:pt>
    <dgm:pt modelId="{D9B1F61C-E60F-483D-A6E6-DD3C13B37D1B}">
      <dgm:prSet phldrT="[Текст]" custScaleX="237272" custScaleY="74498"/>
      <dgm:spPr/>
      <dgm:t>
        <a:bodyPr/>
        <a:lstStyle/>
        <a:p>
          <a:endParaRPr lang="ru-RU"/>
        </a:p>
      </dgm:t>
    </dgm:pt>
    <dgm:pt modelId="{2A1186EC-9B1F-4E11-AD8F-AE779B024DBA}" type="parTrans" cxnId="{42131961-48E2-46DF-B47F-7BA1919AC149}">
      <dgm:prSet/>
      <dgm:spPr/>
      <dgm:t>
        <a:bodyPr/>
        <a:lstStyle/>
        <a:p>
          <a:endParaRPr lang="ru-RU"/>
        </a:p>
      </dgm:t>
    </dgm:pt>
    <dgm:pt modelId="{E95AE211-A8B9-441F-B4F7-25077EDE418A}" type="sibTrans" cxnId="{42131961-48E2-46DF-B47F-7BA1919AC149}">
      <dgm:prSet/>
      <dgm:spPr/>
      <dgm:t>
        <a:bodyPr/>
        <a:lstStyle/>
        <a:p>
          <a:endParaRPr lang="ru-RU"/>
        </a:p>
      </dgm:t>
    </dgm:pt>
    <dgm:pt modelId="{1F77679A-E6E5-4263-822B-565A41A5C07A}">
      <dgm:prSet phldrT="[Текст]" custT="1"/>
      <dgm:spPr/>
      <dgm:t>
        <a:bodyPr/>
        <a:lstStyle/>
        <a:p>
          <a:r>
            <a:rPr lang="ru-RU" sz="1200" dirty="0" err="1">
              <a:solidFill>
                <a:sysClr val="windowText" lastClr="000000"/>
              </a:solidFill>
              <a:latin typeface="Times New Roman" pitchFamily="18" charset="0"/>
              <a:cs typeface="Times New Roman" pitchFamily="18" charset="0"/>
            </a:rPr>
            <a:t>шаруашылық қызметінде пайдаланылмайтын</a:t>
          </a:r>
          <a:r>
            <a:rPr lang="ru-RU" sz="1200" dirty="0">
              <a:solidFill>
                <a:sysClr val="windowText" lastClr="000000"/>
              </a:solidFill>
              <a:latin typeface="Times New Roman" pitchFamily="18" charset="0"/>
              <a:cs typeface="Times New Roman" pitchFamily="18" charset="0"/>
            </a:rPr>
            <a:t> </a:t>
          </a:r>
          <a:r>
            <a:rPr lang="ru-RU" sz="1200" dirty="0" err="1">
              <a:solidFill>
                <a:sysClr val="windowText" lastClr="000000"/>
              </a:solidFill>
              <a:latin typeface="Times New Roman" pitchFamily="18" charset="0"/>
              <a:cs typeface="Times New Roman" pitchFamily="18" charset="0"/>
            </a:rPr>
            <a:t>объектілерді</a:t>
          </a:r>
          <a:r>
            <a:rPr lang="ru-RU" sz="1200" dirty="0">
              <a:solidFill>
                <a:sysClr val="windowText" lastClr="000000"/>
              </a:solidFill>
              <a:latin typeface="Times New Roman" pitchFamily="18" charset="0"/>
              <a:cs typeface="Times New Roman" pitchFamily="18" charset="0"/>
            </a:rPr>
            <a:t> </a:t>
          </a:r>
          <a:r>
            <a:rPr lang="ru-RU" sz="1200" dirty="0" err="1">
              <a:solidFill>
                <a:sysClr val="windowText" lastClr="000000"/>
              </a:solidFill>
              <a:latin typeface="Times New Roman" pitchFamily="18" charset="0"/>
              <a:cs typeface="Times New Roman" pitchFamily="18" charset="0"/>
            </a:rPr>
            <a:t>өткізуде</a:t>
          </a:r>
          <a:endParaRPr lang="ru-RU" sz="1200" dirty="0">
            <a:solidFill>
              <a:sysClr val="windowText" lastClr="000000"/>
            </a:solidFill>
            <a:latin typeface="Times New Roman" pitchFamily="18" charset="0"/>
            <a:cs typeface="Times New Roman" pitchFamily="18" charset="0"/>
          </a:endParaRPr>
        </a:p>
      </dgm:t>
    </dgm:pt>
    <dgm:pt modelId="{885A56DF-F826-43E2-9D89-86B46C3A7E34}" type="parTrans" cxnId="{0B0E3A18-B290-42EA-AFB5-209ADEEE6A35}">
      <dgm:prSet/>
      <dgm:spPr/>
      <dgm:t>
        <a:bodyPr/>
        <a:lstStyle/>
        <a:p>
          <a:endParaRPr lang="ru-RU"/>
        </a:p>
      </dgm:t>
    </dgm:pt>
    <dgm:pt modelId="{BD42DF11-2199-4188-91EF-C6FFF0BAE9AF}" type="sibTrans" cxnId="{0B0E3A18-B290-42EA-AFB5-209ADEEE6A35}">
      <dgm:prSet/>
      <dgm:spPr/>
      <dgm:t>
        <a:bodyPr/>
        <a:lstStyle/>
        <a:p>
          <a:endParaRPr lang="ru-RU"/>
        </a:p>
      </dgm:t>
    </dgm:pt>
    <dgm:pt modelId="{0F43C254-F6BF-4119-8386-A46D0C15C572}" type="pres">
      <dgm:prSet presAssocID="{D0655290-7C36-4F71-87B2-87EAF0683FBC}" presName="cycle" presStyleCnt="0">
        <dgm:presLayoutVars>
          <dgm:chMax val="1"/>
          <dgm:dir/>
          <dgm:animLvl val="ctr"/>
          <dgm:resizeHandles val="exact"/>
        </dgm:presLayoutVars>
      </dgm:prSet>
      <dgm:spPr/>
      <dgm:t>
        <a:bodyPr/>
        <a:lstStyle/>
        <a:p>
          <a:endParaRPr lang="ru-RU"/>
        </a:p>
      </dgm:t>
    </dgm:pt>
    <dgm:pt modelId="{211A189F-E73A-4D91-9334-030962C076B7}" type="pres">
      <dgm:prSet presAssocID="{26F91F5B-9320-4FB2-BF4C-CD8CCA06D87D}" presName="centerShape" presStyleLbl="node0" presStyleIdx="0" presStyleCnt="1" custScaleX="158427"/>
      <dgm:spPr/>
      <dgm:t>
        <a:bodyPr/>
        <a:lstStyle/>
        <a:p>
          <a:endParaRPr lang="ru-RU"/>
        </a:p>
      </dgm:t>
    </dgm:pt>
    <dgm:pt modelId="{6B91B691-07FC-43C0-B3A1-72E82BD04FCA}" type="pres">
      <dgm:prSet presAssocID="{06074427-C15E-4438-8A70-A77C5D29BEE8}" presName="Name9" presStyleLbl="parChTrans1D2" presStyleIdx="0" presStyleCnt="6"/>
      <dgm:spPr/>
      <dgm:t>
        <a:bodyPr/>
        <a:lstStyle/>
        <a:p>
          <a:endParaRPr lang="ru-RU"/>
        </a:p>
      </dgm:t>
    </dgm:pt>
    <dgm:pt modelId="{C3AD8619-4649-4A9E-AA77-431425A0AD3D}" type="pres">
      <dgm:prSet presAssocID="{06074427-C15E-4438-8A70-A77C5D29BEE8}" presName="connTx" presStyleLbl="parChTrans1D2" presStyleIdx="0" presStyleCnt="6"/>
      <dgm:spPr/>
      <dgm:t>
        <a:bodyPr/>
        <a:lstStyle/>
        <a:p>
          <a:endParaRPr lang="ru-RU"/>
        </a:p>
      </dgm:t>
    </dgm:pt>
    <dgm:pt modelId="{F8AC2062-D3D2-4B46-89BB-688772475E5B}" type="pres">
      <dgm:prSet presAssocID="{6F1EF38B-F154-4D4A-9B87-007458603CB1}" presName="node" presStyleLbl="node1" presStyleIdx="0" presStyleCnt="6" custScaleX="237272" custScaleY="90143">
        <dgm:presLayoutVars>
          <dgm:bulletEnabled val="1"/>
        </dgm:presLayoutVars>
      </dgm:prSet>
      <dgm:spPr/>
      <dgm:t>
        <a:bodyPr/>
        <a:lstStyle/>
        <a:p>
          <a:endParaRPr lang="ru-RU"/>
        </a:p>
      </dgm:t>
    </dgm:pt>
    <dgm:pt modelId="{094F18E8-AD9E-421A-A95A-BEBC36ED764E}" type="pres">
      <dgm:prSet presAssocID="{CB45B4A4-78F8-4794-9269-3A2D68CAA48F}" presName="Name9" presStyleLbl="parChTrans1D2" presStyleIdx="1" presStyleCnt="6"/>
      <dgm:spPr/>
      <dgm:t>
        <a:bodyPr/>
        <a:lstStyle/>
        <a:p>
          <a:endParaRPr lang="ru-RU"/>
        </a:p>
      </dgm:t>
    </dgm:pt>
    <dgm:pt modelId="{7D7A57AD-4BAB-40CA-93AB-A8C16CC1DF08}" type="pres">
      <dgm:prSet presAssocID="{CB45B4A4-78F8-4794-9269-3A2D68CAA48F}" presName="connTx" presStyleLbl="parChTrans1D2" presStyleIdx="1" presStyleCnt="6"/>
      <dgm:spPr/>
      <dgm:t>
        <a:bodyPr/>
        <a:lstStyle/>
        <a:p>
          <a:endParaRPr lang="ru-RU"/>
        </a:p>
      </dgm:t>
    </dgm:pt>
    <dgm:pt modelId="{894F8A0E-12CA-436D-AF06-075EA35644A8}" type="pres">
      <dgm:prSet presAssocID="{F511021D-87AB-4022-9A15-F1676504B5CB}" presName="node" presStyleLbl="node1" presStyleIdx="1" presStyleCnt="6" custScaleX="200516" custScaleY="84941" custRadScaleRad="156484" custRadScaleInc="37645">
        <dgm:presLayoutVars>
          <dgm:bulletEnabled val="1"/>
        </dgm:presLayoutVars>
      </dgm:prSet>
      <dgm:spPr/>
      <dgm:t>
        <a:bodyPr/>
        <a:lstStyle/>
        <a:p>
          <a:endParaRPr lang="ru-RU"/>
        </a:p>
      </dgm:t>
    </dgm:pt>
    <dgm:pt modelId="{E386A444-F457-4123-8FFC-93512FC66E9E}" type="pres">
      <dgm:prSet presAssocID="{A672A113-77F3-4AE1-AFE9-0B689CC85553}" presName="Name9" presStyleLbl="parChTrans1D2" presStyleIdx="2" presStyleCnt="6"/>
      <dgm:spPr/>
      <dgm:t>
        <a:bodyPr/>
        <a:lstStyle/>
        <a:p>
          <a:endParaRPr lang="ru-RU"/>
        </a:p>
      </dgm:t>
    </dgm:pt>
    <dgm:pt modelId="{57FADE48-BA51-47F8-8595-99017472E31E}" type="pres">
      <dgm:prSet presAssocID="{A672A113-77F3-4AE1-AFE9-0B689CC85553}" presName="connTx" presStyleLbl="parChTrans1D2" presStyleIdx="2" presStyleCnt="6"/>
      <dgm:spPr/>
      <dgm:t>
        <a:bodyPr/>
        <a:lstStyle/>
        <a:p>
          <a:endParaRPr lang="ru-RU"/>
        </a:p>
      </dgm:t>
    </dgm:pt>
    <dgm:pt modelId="{6F6DCD9C-5954-44DE-87EA-07579746176F}" type="pres">
      <dgm:prSet presAssocID="{4C3CB622-00B4-4E46-9FF4-4B644E5FEBC2}" presName="node" presStyleLbl="node1" presStyleIdx="2" presStyleCnt="6" custScaleX="216196" custRadScaleRad="147407" custRadScaleInc="-40263">
        <dgm:presLayoutVars>
          <dgm:bulletEnabled val="1"/>
        </dgm:presLayoutVars>
      </dgm:prSet>
      <dgm:spPr/>
      <dgm:t>
        <a:bodyPr/>
        <a:lstStyle/>
        <a:p>
          <a:endParaRPr lang="ru-RU"/>
        </a:p>
      </dgm:t>
    </dgm:pt>
    <dgm:pt modelId="{EC0B83B6-4CF3-45DC-90F8-8E4A3AC123D4}" type="pres">
      <dgm:prSet presAssocID="{F485F7AD-8527-41AF-BF18-0B2D65D28FA6}" presName="Name9" presStyleLbl="parChTrans1D2" presStyleIdx="3" presStyleCnt="6"/>
      <dgm:spPr/>
      <dgm:t>
        <a:bodyPr/>
        <a:lstStyle/>
        <a:p>
          <a:endParaRPr lang="ru-RU"/>
        </a:p>
      </dgm:t>
    </dgm:pt>
    <dgm:pt modelId="{A2F154E0-B92F-4F6C-941C-4C3622B03B29}" type="pres">
      <dgm:prSet presAssocID="{F485F7AD-8527-41AF-BF18-0B2D65D28FA6}" presName="connTx" presStyleLbl="parChTrans1D2" presStyleIdx="3" presStyleCnt="6"/>
      <dgm:spPr/>
      <dgm:t>
        <a:bodyPr/>
        <a:lstStyle/>
        <a:p>
          <a:endParaRPr lang="ru-RU"/>
        </a:p>
      </dgm:t>
    </dgm:pt>
    <dgm:pt modelId="{07CA021D-3D97-46CE-8E3A-B0BFD8A1BAFE}" type="pres">
      <dgm:prSet presAssocID="{64350FBF-7B15-47C2-8B90-702DECEE5CFF}" presName="node" presStyleLbl="node1" presStyleIdx="3" presStyleCnt="6" custScaleX="234982" custScaleY="92650" custRadScaleRad="106242" custRadScaleInc="12597">
        <dgm:presLayoutVars>
          <dgm:bulletEnabled val="1"/>
        </dgm:presLayoutVars>
      </dgm:prSet>
      <dgm:spPr/>
      <dgm:t>
        <a:bodyPr/>
        <a:lstStyle/>
        <a:p>
          <a:endParaRPr lang="ru-RU"/>
        </a:p>
      </dgm:t>
    </dgm:pt>
    <dgm:pt modelId="{995C42DD-8D6E-46F2-8A73-3FBE4658CD17}" type="pres">
      <dgm:prSet presAssocID="{E7399821-169E-4DD1-8361-99F0B2266D9E}" presName="Name9" presStyleLbl="parChTrans1D2" presStyleIdx="4" presStyleCnt="6"/>
      <dgm:spPr/>
      <dgm:t>
        <a:bodyPr/>
        <a:lstStyle/>
        <a:p>
          <a:endParaRPr lang="ru-RU"/>
        </a:p>
      </dgm:t>
    </dgm:pt>
    <dgm:pt modelId="{931BFA37-ECEB-432D-940A-3B2E25DBB5FD}" type="pres">
      <dgm:prSet presAssocID="{E7399821-169E-4DD1-8361-99F0B2266D9E}" presName="connTx" presStyleLbl="parChTrans1D2" presStyleIdx="4" presStyleCnt="6"/>
      <dgm:spPr/>
      <dgm:t>
        <a:bodyPr/>
        <a:lstStyle/>
        <a:p>
          <a:endParaRPr lang="ru-RU"/>
        </a:p>
      </dgm:t>
    </dgm:pt>
    <dgm:pt modelId="{3BB0F65D-73D9-4EF0-9BCB-539F5278BE2B}" type="pres">
      <dgm:prSet presAssocID="{7CC7E673-9FC1-4D19-AF63-D9ADA6CE46D7}" presName="node" presStyleLbl="node1" presStyleIdx="4" presStyleCnt="6" custScaleX="214749" custScaleY="99116" custRadScaleRad="151157" custRadScaleInc="41223">
        <dgm:presLayoutVars>
          <dgm:bulletEnabled val="1"/>
        </dgm:presLayoutVars>
      </dgm:prSet>
      <dgm:spPr/>
      <dgm:t>
        <a:bodyPr/>
        <a:lstStyle/>
        <a:p>
          <a:endParaRPr lang="ru-RU"/>
        </a:p>
      </dgm:t>
    </dgm:pt>
    <dgm:pt modelId="{DE697B3A-9598-424C-87E4-FF4A0A9B4B9E}" type="pres">
      <dgm:prSet presAssocID="{885A56DF-F826-43E2-9D89-86B46C3A7E34}" presName="Name9" presStyleLbl="parChTrans1D2" presStyleIdx="5" presStyleCnt="6"/>
      <dgm:spPr/>
      <dgm:t>
        <a:bodyPr/>
        <a:lstStyle/>
        <a:p>
          <a:endParaRPr lang="ru-RU"/>
        </a:p>
      </dgm:t>
    </dgm:pt>
    <dgm:pt modelId="{60F7746B-EA39-4C6F-B6D1-3567311F894A}" type="pres">
      <dgm:prSet presAssocID="{885A56DF-F826-43E2-9D89-86B46C3A7E34}" presName="connTx" presStyleLbl="parChTrans1D2" presStyleIdx="5" presStyleCnt="6"/>
      <dgm:spPr/>
      <dgm:t>
        <a:bodyPr/>
        <a:lstStyle/>
        <a:p>
          <a:endParaRPr lang="ru-RU"/>
        </a:p>
      </dgm:t>
    </dgm:pt>
    <dgm:pt modelId="{ECC96464-3EEC-40D2-8BAA-917B915DB3CB}" type="pres">
      <dgm:prSet presAssocID="{1F77679A-E6E5-4263-822B-565A41A5C07A}" presName="node" presStyleLbl="node1" presStyleIdx="5" presStyleCnt="6" custScaleX="221757" custRadScaleRad="157327" custRadScaleInc="-43524">
        <dgm:presLayoutVars>
          <dgm:bulletEnabled val="1"/>
        </dgm:presLayoutVars>
      </dgm:prSet>
      <dgm:spPr/>
      <dgm:t>
        <a:bodyPr/>
        <a:lstStyle/>
        <a:p>
          <a:endParaRPr lang="ru-RU"/>
        </a:p>
      </dgm:t>
    </dgm:pt>
  </dgm:ptLst>
  <dgm:cxnLst>
    <dgm:cxn modelId="{B6311BD0-4AEF-4816-8099-AE078912DE62}" type="presOf" srcId="{F511021D-87AB-4022-9A15-F1676504B5CB}" destId="{894F8A0E-12CA-436D-AF06-075EA35644A8}" srcOrd="0" destOrd="0" presId="urn:microsoft.com/office/officeart/2005/8/layout/radial1"/>
    <dgm:cxn modelId="{0B0E3A18-B290-42EA-AFB5-209ADEEE6A35}" srcId="{26F91F5B-9320-4FB2-BF4C-CD8CCA06D87D}" destId="{1F77679A-E6E5-4263-822B-565A41A5C07A}" srcOrd="5" destOrd="0" parTransId="{885A56DF-F826-43E2-9D89-86B46C3A7E34}" sibTransId="{BD42DF11-2199-4188-91EF-C6FFF0BAE9AF}"/>
    <dgm:cxn modelId="{8BEA1116-6121-47D2-B3C2-DB77114A5880}" srcId="{26F91F5B-9320-4FB2-BF4C-CD8CCA06D87D}" destId="{6F1EF38B-F154-4D4A-9B87-007458603CB1}" srcOrd="0" destOrd="0" parTransId="{06074427-C15E-4438-8A70-A77C5D29BEE8}" sibTransId="{45955C44-1E30-4112-9E77-935E056652FF}"/>
    <dgm:cxn modelId="{5A0950C0-E2C3-46BE-9EF2-80201ABD8086}" type="presOf" srcId="{F485F7AD-8527-41AF-BF18-0B2D65D28FA6}" destId="{A2F154E0-B92F-4F6C-941C-4C3622B03B29}" srcOrd="1" destOrd="0" presId="urn:microsoft.com/office/officeart/2005/8/layout/radial1"/>
    <dgm:cxn modelId="{58A36A07-DA90-47C5-82AE-466B650C6566}" srcId="{D0655290-7C36-4F71-87B2-87EAF0683FBC}" destId="{ECE85FB3-BF45-4E4C-81CC-8783FCD53565}" srcOrd="3" destOrd="0" parTransId="{336ACD36-39DE-4C75-B21C-F6F0E548B8E1}" sibTransId="{D5A599B3-DC6E-4D74-A179-4213C50D9606}"/>
    <dgm:cxn modelId="{8BC2A8FF-098E-48CC-A7F4-B5C6CC007B63}" srcId="{26F91F5B-9320-4FB2-BF4C-CD8CCA06D87D}" destId="{7CC7E673-9FC1-4D19-AF63-D9ADA6CE46D7}" srcOrd="4" destOrd="0" parTransId="{E7399821-169E-4DD1-8361-99F0B2266D9E}" sibTransId="{47AC9E7E-BE1F-4D14-8916-911077DEF605}"/>
    <dgm:cxn modelId="{8669CC78-4ECF-4B15-B576-7B851EA2143F}" type="presOf" srcId="{06074427-C15E-4438-8A70-A77C5D29BEE8}" destId="{C3AD8619-4649-4A9E-AA77-431425A0AD3D}" srcOrd="1" destOrd="0" presId="urn:microsoft.com/office/officeart/2005/8/layout/radial1"/>
    <dgm:cxn modelId="{3388F86F-0E9B-43B5-9842-4091DF922BF0}" type="presOf" srcId="{06074427-C15E-4438-8A70-A77C5D29BEE8}" destId="{6B91B691-07FC-43C0-B3A1-72E82BD04FCA}" srcOrd="0" destOrd="0" presId="urn:microsoft.com/office/officeart/2005/8/layout/radial1"/>
    <dgm:cxn modelId="{7DEB3A47-6FDB-4683-BC70-AA9DA457AEF1}" type="presOf" srcId="{64350FBF-7B15-47C2-8B90-702DECEE5CFF}" destId="{07CA021D-3D97-46CE-8E3A-B0BFD8A1BAFE}" srcOrd="0" destOrd="0" presId="urn:microsoft.com/office/officeart/2005/8/layout/radial1"/>
    <dgm:cxn modelId="{42131961-48E2-46DF-B47F-7BA1919AC149}" srcId="{D0655290-7C36-4F71-87B2-87EAF0683FBC}" destId="{D9B1F61C-E60F-483D-A6E6-DD3C13B37D1B}" srcOrd="4" destOrd="0" parTransId="{2A1186EC-9B1F-4E11-AD8F-AE779B024DBA}" sibTransId="{E95AE211-A8B9-441F-B4F7-25077EDE418A}"/>
    <dgm:cxn modelId="{1BD67824-2652-40F1-BECF-BDB5241D3F7E}" type="presOf" srcId="{CB45B4A4-78F8-4794-9269-3A2D68CAA48F}" destId="{7D7A57AD-4BAB-40CA-93AB-A8C16CC1DF08}" srcOrd="1" destOrd="0" presId="urn:microsoft.com/office/officeart/2005/8/layout/radial1"/>
    <dgm:cxn modelId="{BF58D951-1031-4433-8ED8-60D4182DC7F1}" type="presOf" srcId="{F485F7AD-8527-41AF-BF18-0B2D65D28FA6}" destId="{EC0B83B6-4CF3-45DC-90F8-8E4A3AC123D4}" srcOrd="0" destOrd="0" presId="urn:microsoft.com/office/officeart/2005/8/layout/radial1"/>
    <dgm:cxn modelId="{EA840997-EE11-4FB2-9DC5-9E2E259F1362}" type="presOf" srcId="{6F1EF38B-F154-4D4A-9B87-007458603CB1}" destId="{F8AC2062-D3D2-4B46-89BB-688772475E5B}" srcOrd="0" destOrd="0" presId="urn:microsoft.com/office/officeart/2005/8/layout/radial1"/>
    <dgm:cxn modelId="{4F7488FD-6E33-49C7-9C87-323AF4F1431E}" srcId="{D0655290-7C36-4F71-87B2-87EAF0683FBC}" destId="{FE75BE15-633F-4C17-906A-DA9EEEE48957}" srcOrd="1" destOrd="0" parTransId="{67C0F6EE-340F-4163-BF3F-2FEEFB47CD21}" sibTransId="{F87D1E7B-D1E1-4E26-A60C-E16A7193CF3F}"/>
    <dgm:cxn modelId="{4D1CDF57-4122-409D-B6DF-31DB5C2257C9}" type="presOf" srcId="{885A56DF-F826-43E2-9D89-86B46C3A7E34}" destId="{DE697B3A-9598-424C-87E4-FF4A0A9B4B9E}" srcOrd="0" destOrd="0" presId="urn:microsoft.com/office/officeart/2005/8/layout/radial1"/>
    <dgm:cxn modelId="{3CBCBBE4-615D-43D6-AB80-F91F7E47FAAC}" type="presOf" srcId="{885A56DF-F826-43E2-9D89-86B46C3A7E34}" destId="{60F7746B-EA39-4C6F-B6D1-3567311F894A}" srcOrd="1" destOrd="0" presId="urn:microsoft.com/office/officeart/2005/8/layout/radial1"/>
    <dgm:cxn modelId="{88F61B2A-15CB-4BE5-AF16-E1DBEDD7ABC4}" srcId="{26F91F5B-9320-4FB2-BF4C-CD8CCA06D87D}" destId="{F511021D-87AB-4022-9A15-F1676504B5CB}" srcOrd="1" destOrd="0" parTransId="{CB45B4A4-78F8-4794-9269-3A2D68CAA48F}" sibTransId="{5990D2EE-317B-49EC-A3CC-E4F0A9DEF338}"/>
    <dgm:cxn modelId="{8F2511C4-8935-41EA-9359-9ABE8F61CF0D}" type="presOf" srcId="{D0655290-7C36-4F71-87B2-87EAF0683FBC}" destId="{0F43C254-F6BF-4119-8386-A46D0C15C572}" srcOrd="0" destOrd="0" presId="urn:microsoft.com/office/officeart/2005/8/layout/radial1"/>
    <dgm:cxn modelId="{C4194763-E399-4C8E-A56C-6E8BA45C6553}" srcId="{D0655290-7C36-4F71-87B2-87EAF0683FBC}" destId="{26F91F5B-9320-4FB2-BF4C-CD8CCA06D87D}" srcOrd="0" destOrd="0" parTransId="{A5256C41-AA72-43A3-B7E1-2F01146E839D}" sibTransId="{E8141A8D-5802-4481-B1E7-57E127AF0639}"/>
    <dgm:cxn modelId="{FE5CD5E5-8C55-42BA-A47F-E4DEC5D2EB43}" type="presOf" srcId="{26F91F5B-9320-4FB2-BF4C-CD8CCA06D87D}" destId="{211A189F-E73A-4D91-9334-030962C076B7}" srcOrd="0" destOrd="0" presId="urn:microsoft.com/office/officeart/2005/8/layout/radial1"/>
    <dgm:cxn modelId="{3175847C-3F8A-45A1-9A1C-53B26FEBC010}" type="presOf" srcId="{E7399821-169E-4DD1-8361-99F0B2266D9E}" destId="{931BFA37-ECEB-432D-940A-3B2E25DBB5FD}" srcOrd="1" destOrd="0" presId="urn:microsoft.com/office/officeart/2005/8/layout/radial1"/>
    <dgm:cxn modelId="{381556D3-4E4B-4E78-BD97-ACBAE8C1E77F}" type="presOf" srcId="{4C3CB622-00B4-4E46-9FF4-4B644E5FEBC2}" destId="{6F6DCD9C-5954-44DE-87EA-07579746176F}" srcOrd="0" destOrd="0" presId="urn:microsoft.com/office/officeart/2005/8/layout/radial1"/>
    <dgm:cxn modelId="{1B8F9F5D-EEA0-4B45-A692-C635985732B9}" type="presOf" srcId="{CB45B4A4-78F8-4794-9269-3A2D68CAA48F}" destId="{094F18E8-AD9E-421A-A95A-BEBC36ED764E}" srcOrd="0" destOrd="0" presId="urn:microsoft.com/office/officeart/2005/8/layout/radial1"/>
    <dgm:cxn modelId="{A416DD44-9026-4C72-8481-26F5D585BB09}" type="presOf" srcId="{E7399821-169E-4DD1-8361-99F0B2266D9E}" destId="{995C42DD-8D6E-46F2-8A73-3FBE4658CD17}" srcOrd="0" destOrd="0" presId="urn:microsoft.com/office/officeart/2005/8/layout/radial1"/>
    <dgm:cxn modelId="{20E72BC5-0368-4119-BB88-9EC07E42C764}" type="presOf" srcId="{A672A113-77F3-4AE1-AFE9-0B689CC85553}" destId="{57FADE48-BA51-47F8-8595-99017472E31E}" srcOrd="1" destOrd="0" presId="urn:microsoft.com/office/officeart/2005/8/layout/radial1"/>
    <dgm:cxn modelId="{61DBDF9B-1E7D-4107-93C6-19A011B91658}" srcId="{D0655290-7C36-4F71-87B2-87EAF0683FBC}" destId="{87178D3A-DB3F-4E19-820E-544EC75BA5C5}" srcOrd="2" destOrd="0" parTransId="{02D53519-A3FE-49BA-AD28-8A08611869F7}" sibTransId="{E74A8C32-CD57-459D-8E24-714A8C5C7739}"/>
    <dgm:cxn modelId="{A3CB7DEB-218A-4318-BC46-50CB89A22AC9}" type="presOf" srcId="{7CC7E673-9FC1-4D19-AF63-D9ADA6CE46D7}" destId="{3BB0F65D-73D9-4EF0-9BCB-539F5278BE2B}" srcOrd="0" destOrd="0" presId="urn:microsoft.com/office/officeart/2005/8/layout/radial1"/>
    <dgm:cxn modelId="{4EC96FEB-9CAD-4019-85B9-240B2ED04F11}" srcId="{26F91F5B-9320-4FB2-BF4C-CD8CCA06D87D}" destId="{4C3CB622-00B4-4E46-9FF4-4B644E5FEBC2}" srcOrd="2" destOrd="0" parTransId="{A672A113-77F3-4AE1-AFE9-0B689CC85553}" sibTransId="{FFB308A1-96CD-48EB-8AF3-CAF1182CD00B}"/>
    <dgm:cxn modelId="{AB405FC9-10DE-4B9A-BBAE-57F77B1BFF17}" type="presOf" srcId="{1F77679A-E6E5-4263-822B-565A41A5C07A}" destId="{ECC96464-3EEC-40D2-8BAA-917B915DB3CB}" srcOrd="0" destOrd="0" presId="urn:microsoft.com/office/officeart/2005/8/layout/radial1"/>
    <dgm:cxn modelId="{5D2E2909-0445-4CDD-9815-C45FA93FC709}" srcId="{26F91F5B-9320-4FB2-BF4C-CD8CCA06D87D}" destId="{64350FBF-7B15-47C2-8B90-702DECEE5CFF}" srcOrd="3" destOrd="0" parTransId="{F485F7AD-8527-41AF-BF18-0B2D65D28FA6}" sibTransId="{A6F7DB1D-9ADD-446E-BA8B-E01E4BC3A648}"/>
    <dgm:cxn modelId="{34C56618-6D24-4D71-94C1-9FD060646C50}" type="presOf" srcId="{A672A113-77F3-4AE1-AFE9-0B689CC85553}" destId="{E386A444-F457-4123-8FFC-93512FC66E9E}" srcOrd="0" destOrd="0" presId="urn:microsoft.com/office/officeart/2005/8/layout/radial1"/>
    <dgm:cxn modelId="{F36AD6DE-ACBE-407A-990F-9AD75C0F91A1}" type="presParOf" srcId="{0F43C254-F6BF-4119-8386-A46D0C15C572}" destId="{211A189F-E73A-4D91-9334-030962C076B7}" srcOrd="0" destOrd="0" presId="urn:microsoft.com/office/officeart/2005/8/layout/radial1"/>
    <dgm:cxn modelId="{E883DC5B-51E5-4B00-92B4-BED03450BBEB}" type="presParOf" srcId="{0F43C254-F6BF-4119-8386-A46D0C15C572}" destId="{6B91B691-07FC-43C0-B3A1-72E82BD04FCA}" srcOrd="1" destOrd="0" presId="urn:microsoft.com/office/officeart/2005/8/layout/radial1"/>
    <dgm:cxn modelId="{6CE8B534-19C6-49BA-9D05-494FF484ACCE}" type="presParOf" srcId="{6B91B691-07FC-43C0-B3A1-72E82BD04FCA}" destId="{C3AD8619-4649-4A9E-AA77-431425A0AD3D}" srcOrd="0" destOrd="0" presId="urn:microsoft.com/office/officeart/2005/8/layout/radial1"/>
    <dgm:cxn modelId="{1A303C4B-41D4-48C3-96B5-0D529E424956}" type="presParOf" srcId="{0F43C254-F6BF-4119-8386-A46D0C15C572}" destId="{F8AC2062-D3D2-4B46-89BB-688772475E5B}" srcOrd="2" destOrd="0" presId="urn:microsoft.com/office/officeart/2005/8/layout/radial1"/>
    <dgm:cxn modelId="{4C14793B-4FF5-47BA-B862-B917FCFB51F4}" type="presParOf" srcId="{0F43C254-F6BF-4119-8386-A46D0C15C572}" destId="{094F18E8-AD9E-421A-A95A-BEBC36ED764E}" srcOrd="3" destOrd="0" presId="urn:microsoft.com/office/officeart/2005/8/layout/radial1"/>
    <dgm:cxn modelId="{593C5CFB-5D15-47B9-9A4E-902C7F3DB454}" type="presParOf" srcId="{094F18E8-AD9E-421A-A95A-BEBC36ED764E}" destId="{7D7A57AD-4BAB-40CA-93AB-A8C16CC1DF08}" srcOrd="0" destOrd="0" presId="urn:microsoft.com/office/officeart/2005/8/layout/radial1"/>
    <dgm:cxn modelId="{D69EDBA2-ADE0-4FC5-A7FB-B31B94CD8824}" type="presParOf" srcId="{0F43C254-F6BF-4119-8386-A46D0C15C572}" destId="{894F8A0E-12CA-436D-AF06-075EA35644A8}" srcOrd="4" destOrd="0" presId="urn:microsoft.com/office/officeart/2005/8/layout/radial1"/>
    <dgm:cxn modelId="{F74B7F09-BA11-45AF-9EC8-FF63DF07F011}" type="presParOf" srcId="{0F43C254-F6BF-4119-8386-A46D0C15C572}" destId="{E386A444-F457-4123-8FFC-93512FC66E9E}" srcOrd="5" destOrd="0" presId="urn:microsoft.com/office/officeart/2005/8/layout/radial1"/>
    <dgm:cxn modelId="{925BACF7-0668-4C2E-8E3F-4277C31F0F47}" type="presParOf" srcId="{E386A444-F457-4123-8FFC-93512FC66E9E}" destId="{57FADE48-BA51-47F8-8595-99017472E31E}" srcOrd="0" destOrd="0" presId="urn:microsoft.com/office/officeart/2005/8/layout/radial1"/>
    <dgm:cxn modelId="{016C3E77-6E66-4E33-AF3E-677092DD3807}" type="presParOf" srcId="{0F43C254-F6BF-4119-8386-A46D0C15C572}" destId="{6F6DCD9C-5954-44DE-87EA-07579746176F}" srcOrd="6" destOrd="0" presId="urn:microsoft.com/office/officeart/2005/8/layout/radial1"/>
    <dgm:cxn modelId="{5A8B23FA-45FA-488E-B001-FABA353860B7}" type="presParOf" srcId="{0F43C254-F6BF-4119-8386-A46D0C15C572}" destId="{EC0B83B6-4CF3-45DC-90F8-8E4A3AC123D4}" srcOrd="7" destOrd="0" presId="urn:microsoft.com/office/officeart/2005/8/layout/radial1"/>
    <dgm:cxn modelId="{5BDAB441-8332-4D1F-AEB3-F25B6FA62584}" type="presParOf" srcId="{EC0B83B6-4CF3-45DC-90F8-8E4A3AC123D4}" destId="{A2F154E0-B92F-4F6C-941C-4C3622B03B29}" srcOrd="0" destOrd="0" presId="urn:microsoft.com/office/officeart/2005/8/layout/radial1"/>
    <dgm:cxn modelId="{86FBB9E2-BD27-487D-93DD-48825725D31B}" type="presParOf" srcId="{0F43C254-F6BF-4119-8386-A46D0C15C572}" destId="{07CA021D-3D97-46CE-8E3A-B0BFD8A1BAFE}" srcOrd="8" destOrd="0" presId="urn:microsoft.com/office/officeart/2005/8/layout/radial1"/>
    <dgm:cxn modelId="{DD39F8F3-AB3F-45A2-8342-D5E6CD4D143F}" type="presParOf" srcId="{0F43C254-F6BF-4119-8386-A46D0C15C572}" destId="{995C42DD-8D6E-46F2-8A73-3FBE4658CD17}" srcOrd="9" destOrd="0" presId="urn:microsoft.com/office/officeart/2005/8/layout/radial1"/>
    <dgm:cxn modelId="{C813A4DC-87C3-4D45-9784-34B8D7353D32}" type="presParOf" srcId="{995C42DD-8D6E-46F2-8A73-3FBE4658CD17}" destId="{931BFA37-ECEB-432D-940A-3B2E25DBB5FD}" srcOrd="0" destOrd="0" presId="urn:microsoft.com/office/officeart/2005/8/layout/radial1"/>
    <dgm:cxn modelId="{38866DD6-BE38-4AE6-819C-5244EE93818F}" type="presParOf" srcId="{0F43C254-F6BF-4119-8386-A46D0C15C572}" destId="{3BB0F65D-73D9-4EF0-9BCB-539F5278BE2B}" srcOrd="10" destOrd="0" presId="urn:microsoft.com/office/officeart/2005/8/layout/radial1"/>
    <dgm:cxn modelId="{46F82A9A-1D17-48C1-880A-37EBED26102F}" type="presParOf" srcId="{0F43C254-F6BF-4119-8386-A46D0C15C572}" destId="{DE697B3A-9598-424C-87E4-FF4A0A9B4B9E}" srcOrd="11" destOrd="0" presId="urn:microsoft.com/office/officeart/2005/8/layout/radial1"/>
    <dgm:cxn modelId="{3A68BD88-FE0D-4BFC-AD68-7DF49A957A92}" type="presParOf" srcId="{DE697B3A-9598-424C-87E4-FF4A0A9B4B9E}" destId="{60F7746B-EA39-4C6F-B6D1-3567311F894A}" srcOrd="0" destOrd="0" presId="urn:microsoft.com/office/officeart/2005/8/layout/radial1"/>
    <dgm:cxn modelId="{95ECBF1A-183B-4B87-A34E-BF8A7CAFC50C}" type="presParOf" srcId="{0F43C254-F6BF-4119-8386-A46D0C15C572}" destId="{ECC96464-3EEC-40D2-8BAA-917B915DB3CB}" srcOrd="12"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6EFE61-9590-4F7C-B540-72046D8C09FF}"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ru-RU"/>
        </a:p>
      </dgm:t>
    </dgm:pt>
    <dgm:pt modelId="{27DE90CD-3EA8-45C8-A068-38E6DF607421}">
      <dgm:prSet phldrT="[Текст]" custT="1"/>
      <dgm:spPr/>
      <dgm:t>
        <a:bodyPr/>
        <a:lstStyle/>
        <a:p>
          <a:r>
            <a:rPr lang="kk-KZ" sz="1600" smtClean="0">
              <a:latin typeface="Times New Roman" panose="02020603050405020304" pitchFamily="18" charset="0"/>
              <a:cs typeface="Times New Roman" panose="02020603050405020304" pitchFamily="18" charset="0"/>
            </a:rPr>
            <a:t>негiзгi құралдардың нақты қолда барлығына жене сақталуына бақылаудың қамтамасыз етiлгендiгiн;</a:t>
          </a:r>
          <a:endParaRPr lang="ru-RU" sz="1600" dirty="0">
            <a:latin typeface="Times New Roman" panose="02020603050405020304" pitchFamily="18" charset="0"/>
            <a:cs typeface="Times New Roman" panose="02020603050405020304" pitchFamily="18" charset="0"/>
          </a:endParaRPr>
        </a:p>
      </dgm:t>
    </dgm:pt>
    <dgm:pt modelId="{169D6784-838E-46FD-AF55-87CFD60605F0}" type="parTrans" cxnId="{0AE5F4F8-E7E2-473E-9C0F-57178789CFAA}">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C5EE6178-80E1-477A-8291-42CF4905F55C}" type="sibTrans" cxnId="{0AE5F4F8-E7E2-473E-9C0F-57178789CFAA}">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19E69C51-17FF-4796-909C-DEE0E14FC484}">
      <dgm:prSet phldrT="[Текст]" custT="1"/>
      <dgm:spPr/>
      <dgm:t>
        <a:bodyPr/>
        <a:lstStyle/>
        <a:p>
          <a:r>
            <a:rPr lang="kk-KZ" sz="1600" dirty="0" smtClean="0">
              <a:latin typeface="Times New Roman" panose="02020603050405020304" pitchFamily="18" charset="0"/>
              <a:cs typeface="Times New Roman" panose="02020603050405020304" pitchFamily="18" charset="0"/>
            </a:rPr>
            <a:t>еңбек құралдарының негiзгi құралдарға дұрыс жатқызыл­ғандығын, олардың жiктелуi, меншiктiк қатынасы және өндiрiс үрдiciне қатысу сипаты бойынша топталғандығын;</a:t>
          </a:r>
          <a:endParaRPr lang="ru-RU" sz="1600" dirty="0">
            <a:latin typeface="Times New Roman" panose="02020603050405020304" pitchFamily="18" charset="0"/>
            <a:cs typeface="Times New Roman" panose="02020603050405020304" pitchFamily="18" charset="0"/>
          </a:endParaRPr>
        </a:p>
      </dgm:t>
    </dgm:pt>
    <dgm:pt modelId="{CBAC5C50-A98D-48A6-9B10-72C532DA117F}" type="parTrans" cxnId="{BC77441C-F33E-48E8-ACAD-038BB1BC2F86}">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0B4A7936-BA95-450E-956C-A86DC6BD858E}" type="sibTrans" cxnId="{BC77441C-F33E-48E8-ACAD-038BB1BC2F86}">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50F94617-6F94-4A51-AB12-2D5DA4B172F1}">
      <dgm:prSet phldrT="[Текст]" custT="1"/>
      <dgm:spPr/>
      <dgm:t>
        <a:bodyPr/>
        <a:lstStyle/>
        <a:p>
          <a:r>
            <a:rPr lang="kk-KZ" sz="1600" smtClean="0">
              <a:latin typeface="Times New Roman" panose="02020603050405020304" pitchFamily="18" charset="0"/>
              <a:cs typeface="Times New Roman" panose="02020603050405020304" pitchFamily="18" charset="0"/>
            </a:rPr>
            <a:t>есепте негiзгi құралдардың дұрыс бағаланғандығын;</a:t>
          </a:r>
          <a:endParaRPr lang="ru-RU" sz="1600" dirty="0">
            <a:latin typeface="Times New Roman" panose="02020603050405020304" pitchFamily="18" charset="0"/>
            <a:cs typeface="Times New Roman" panose="02020603050405020304" pitchFamily="18" charset="0"/>
          </a:endParaRPr>
        </a:p>
      </dgm:t>
    </dgm:pt>
    <dgm:pt modelId="{F7CD29DA-BFDC-4C72-9DD1-BBECE1B04227}" type="parTrans" cxnId="{71FED59D-C915-44B3-AAE3-8C3F930BB63F}">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154258EB-2B4B-4419-9598-758CB440C992}" type="sibTrans" cxnId="{71FED59D-C915-44B3-AAE3-8C3F930BB63F}">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CF4A3FE9-D9D7-4EDA-81B4-B6440BF3D25A}">
      <dgm:prSet custT="1"/>
      <dgm:spPr/>
      <dgm:t>
        <a:bodyPr/>
        <a:lstStyle/>
        <a:p>
          <a:r>
            <a:rPr lang="kk-KZ" sz="1600" smtClean="0">
              <a:latin typeface="Times New Roman" panose="02020603050405020304" pitchFamily="18" charset="0"/>
              <a:cs typeface="Times New Roman" panose="02020603050405020304" pitchFamily="18" charset="0"/>
            </a:rPr>
            <a:t>- есепте негiзгi құралдардың кipic және шығыс операция­ларының дұрыс көрсетiлiп құжатталғандығын;</a:t>
          </a:r>
          <a:endParaRPr lang="ru-RU" sz="1600">
            <a:latin typeface="Times New Roman" panose="02020603050405020304" pitchFamily="18" charset="0"/>
            <a:cs typeface="Times New Roman" panose="02020603050405020304" pitchFamily="18" charset="0"/>
          </a:endParaRPr>
        </a:p>
      </dgm:t>
    </dgm:pt>
    <dgm:pt modelId="{450D7A65-B577-4592-8F0A-CB87E8078513}" type="parTrans" cxnId="{21D2B6E1-0D2B-4F48-8C03-9F92A79A7FD3}">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904488AB-C002-49DD-81A7-B052BDE4C5AD}" type="sibTrans" cxnId="{21D2B6E1-0D2B-4F48-8C03-9F92A79A7FD3}">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2A7F5B55-67DF-4270-8021-1F0DEFC17202}">
      <dgm:prSet custT="1"/>
      <dgm:spPr/>
      <dgm:t>
        <a:bodyPr/>
        <a:lstStyle/>
        <a:p>
          <a:r>
            <a:rPr lang="kk-KZ" sz="1600" smtClean="0">
              <a:latin typeface="Times New Roman" panose="02020603050405020304" pitchFamily="18" charset="0"/>
              <a:cs typeface="Times New Roman" panose="02020603050405020304" pitchFamily="18" charset="0"/>
            </a:rPr>
            <a:t>есепте негiзгi құралдарға тозудың жене жөндеудiң дұрыс есептелiп құжатталгандығын;</a:t>
          </a:r>
          <a:endParaRPr lang="ru-RU" sz="1600" dirty="0">
            <a:latin typeface="Times New Roman" panose="02020603050405020304" pitchFamily="18" charset="0"/>
            <a:cs typeface="Times New Roman" panose="02020603050405020304" pitchFamily="18" charset="0"/>
          </a:endParaRPr>
        </a:p>
      </dgm:t>
    </dgm:pt>
    <dgm:pt modelId="{C151AC24-5660-4617-B2D6-56468D88E713}" type="parTrans" cxnId="{2752E9EF-D45E-4BB3-8F0B-63697EBC87AB}">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370D7D4D-0F1C-4823-B91E-F48348A7C7D9}" type="sibTrans" cxnId="{2752E9EF-D45E-4BB3-8F0B-63697EBC87AB}">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EE65D83C-83E9-4972-BE5E-C8950E240D12}">
      <dgm:prSet custT="1"/>
      <dgm:spPr/>
      <dgm:t>
        <a:bodyPr/>
        <a:lstStyle/>
        <a:p>
          <a:r>
            <a:rPr lang="kk-KZ" sz="1600" smtClean="0">
              <a:latin typeface="Times New Roman" panose="02020603050405020304" pitchFamily="18" charset="0"/>
              <a:cs typeface="Times New Roman" panose="02020603050405020304" pitchFamily="18" charset="0"/>
            </a:rPr>
            <a:t>- негiзгi құралдардың дұрыс жене тиiмдi пайдаланылғанын;</a:t>
          </a:r>
          <a:endParaRPr lang="ru-RU" sz="1600">
            <a:latin typeface="Times New Roman" panose="02020603050405020304" pitchFamily="18" charset="0"/>
            <a:cs typeface="Times New Roman" panose="02020603050405020304" pitchFamily="18" charset="0"/>
          </a:endParaRPr>
        </a:p>
      </dgm:t>
    </dgm:pt>
    <dgm:pt modelId="{C3751135-066C-415D-AAFD-4C61F1EDEDC5}" type="parTrans" cxnId="{47787141-0E1F-43B5-B46A-9FCF6004BA47}">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4A9BB1AA-6C22-41E2-ADBF-618066B3BBB5}" type="sibTrans" cxnId="{47787141-0E1F-43B5-B46A-9FCF6004BA47}">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CD9CC1DC-5272-42DA-A3A8-3D48C4DA8E7B}">
      <dgm:prSet custT="1"/>
      <dgm:spPr/>
      <dgm:t>
        <a:bodyPr/>
        <a:lstStyle/>
        <a:p>
          <a:r>
            <a:rPr lang="kk-KZ" sz="1600" dirty="0" smtClean="0">
              <a:latin typeface="Times New Roman" panose="02020603050405020304" pitchFamily="18" charset="0"/>
              <a:cs typeface="Times New Roman" panose="02020603050405020304" pitchFamily="18" charset="0"/>
            </a:rPr>
            <a:t>бухгалтерлiк есеп пен қорытынды есепте нақты қолда бар негiзгi құралдардың жене олардың қозғалысы туралы мәлiмет­тердiң дұрыс көрсетiлгендiгiн тексеру болып табылады.</a:t>
          </a:r>
          <a:endParaRPr lang="ru-RU" sz="1600" dirty="0">
            <a:latin typeface="Times New Roman" panose="02020603050405020304" pitchFamily="18" charset="0"/>
            <a:cs typeface="Times New Roman" panose="02020603050405020304" pitchFamily="18" charset="0"/>
          </a:endParaRPr>
        </a:p>
      </dgm:t>
    </dgm:pt>
    <dgm:pt modelId="{BB5E9C64-E96B-44B8-9B1A-18CC98C4CF0B}" type="parTrans" cxnId="{047EB34C-A3A3-4C19-BDC9-13D73C5D0651}">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856B7FC8-CBA7-4422-92A9-2A3CE09618F7}" type="sibTrans" cxnId="{047EB34C-A3A3-4C19-BDC9-13D73C5D0651}">
      <dgm:prSet/>
      <dgm:spPr/>
      <dgm:t>
        <a:bodyPr/>
        <a:lstStyle/>
        <a:p>
          <a:endParaRPr lang="ru-RU" sz="1600">
            <a:solidFill>
              <a:srgbClr val="002060"/>
            </a:solidFill>
            <a:latin typeface="Times New Roman" panose="02020603050405020304" pitchFamily="18" charset="0"/>
            <a:cs typeface="Times New Roman" panose="02020603050405020304" pitchFamily="18" charset="0"/>
          </a:endParaRPr>
        </a:p>
      </dgm:t>
    </dgm:pt>
    <dgm:pt modelId="{6D6D3518-8E84-45BD-9E25-D26CB18B0087}" type="pres">
      <dgm:prSet presAssocID="{A26EFE61-9590-4F7C-B540-72046D8C09FF}" presName="Name0" presStyleCnt="0">
        <dgm:presLayoutVars>
          <dgm:chMax val="7"/>
          <dgm:chPref val="7"/>
          <dgm:dir/>
        </dgm:presLayoutVars>
      </dgm:prSet>
      <dgm:spPr/>
    </dgm:pt>
    <dgm:pt modelId="{CA15BB02-4183-4B4D-8C39-F5088F4D8820}" type="pres">
      <dgm:prSet presAssocID="{A26EFE61-9590-4F7C-B540-72046D8C09FF}" presName="Name1" presStyleCnt="0"/>
      <dgm:spPr/>
    </dgm:pt>
    <dgm:pt modelId="{55EA3F98-0127-4F50-B095-A5504A1D44B8}" type="pres">
      <dgm:prSet presAssocID="{A26EFE61-9590-4F7C-B540-72046D8C09FF}" presName="cycle" presStyleCnt="0"/>
      <dgm:spPr/>
    </dgm:pt>
    <dgm:pt modelId="{B62BFFED-B1C3-43FB-BED2-40C5FE0E26AD}" type="pres">
      <dgm:prSet presAssocID="{A26EFE61-9590-4F7C-B540-72046D8C09FF}" presName="srcNode" presStyleLbl="node1" presStyleIdx="0" presStyleCnt="7"/>
      <dgm:spPr/>
    </dgm:pt>
    <dgm:pt modelId="{CCB36F39-5ED6-4C90-B2E6-56BF2C6FEF48}" type="pres">
      <dgm:prSet presAssocID="{A26EFE61-9590-4F7C-B540-72046D8C09FF}" presName="conn" presStyleLbl="parChTrans1D2" presStyleIdx="0" presStyleCnt="1"/>
      <dgm:spPr/>
    </dgm:pt>
    <dgm:pt modelId="{138494FF-4C20-45AA-9924-C0A88769AA8F}" type="pres">
      <dgm:prSet presAssocID="{A26EFE61-9590-4F7C-B540-72046D8C09FF}" presName="extraNode" presStyleLbl="node1" presStyleIdx="0" presStyleCnt="7"/>
      <dgm:spPr/>
    </dgm:pt>
    <dgm:pt modelId="{FBBF9876-9AF5-4075-AA99-24B85777C1ED}" type="pres">
      <dgm:prSet presAssocID="{A26EFE61-9590-4F7C-B540-72046D8C09FF}" presName="dstNode" presStyleLbl="node1" presStyleIdx="0" presStyleCnt="7"/>
      <dgm:spPr/>
    </dgm:pt>
    <dgm:pt modelId="{0A7EABBE-FBD7-44A0-9927-0C4B52D81C71}" type="pres">
      <dgm:prSet presAssocID="{27DE90CD-3EA8-45C8-A068-38E6DF607421}" presName="text_1" presStyleLbl="node1" presStyleIdx="0" presStyleCnt="7">
        <dgm:presLayoutVars>
          <dgm:bulletEnabled val="1"/>
        </dgm:presLayoutVars>
      </dgm:prSet>
      <dgm:spPr/>
      <dgm:t>
        <a:bodyPr/>
        <a:lstStyle/>
        <a:p>
          <a:endParaRPr lang="ru-RU"/>
        </a:p>
      </dgm:t>
    </dgm:pt>
    <dgm:pt modelId="{314D9AE5-F3B6-470C-BACB-2257FCA1DA5B}" type="pres">
      <dgm:prSet presAssocID="{27DE90CD-3EA8-45C8-A068-38E6DF607421}" presName="accent_1" presStyleCnt="0"/>
      <dgm:spPr/>
    </dgm:pt>
    <dgm:pt modelId="{C27143EE-4D0A-4CEF-976C-42F811DB01F1}" type="pres">
      <dgm:prSet presAssocID="{27DE90CD-3EA8-45C8-A068-38E6DF607421}" presName="accentRepeatNode" presStyleLbl="solidFgAcc1" presStyleIdx="0" presStyleCnt="7"/>
      <dgm:spPr/>
    </dgm:pt>
    <dgm:pt modelId="{22D2EB49-0C8F-43B1-8957-E4C656A03893}" type="pres">
      <dgm:prSet presAssocID="{19E69C51-17FF-4796-909C-DEE0E14FC484}" presName="text_2" presStyleLbl="node1" presStyleIdx="1" presStyleCnt="7">
        <dgm:presLayoutVars>
          <dgm:bulletEnabled val="1"/>
        </dgm:presLayoutVars>
      </dgm:prSet>
      <dgm:spPr/>
      <dgm:t>
        <a:bodyPr/>
        <a:lstStyle/>
        <a:p>
          <a:endParaRPr lang="ru-RU"/>
        </a:p>
      </dgm:t>
    </dgm:pt>
    <dgm:pt modelId="{FCF458EE-6CCB-46D2-BCC8-5E62FE663EBF}" type="pres">
      <dgm:prSet presAssocID="{19E69C51-17FF-4796-909C-DEE0E14FC484}" presName="accent_2" presStyleCnt="0"/>
      <dgm:spPr/>
    </dgm:pt>
    <dgm:pt modelId="{55E3F4CC-9AB9-4F34-AA5D-56BA9BF0B5EF}" type="pres">
      <dgm:prSet presAssocID="{19E69C51-17FF-4796-909C-DEE0E14FC484}" presName="accentRepeatNode" presStyleLbl="solidFgAcc1" presStyleIdx="1" presStyleCnt="7"/>
      <dgm:spPr/>
    </dgm:pt>
    <dgm:pt modelId="{6F1FB508-E139-4828-BEB2-8CE116345130}" type="pres">
      <dgm:prSet presAssocID="{50F94617-6F94-4A51-AB12-2D5DA4B172F1}" presName="text_3" presStyleLbl="node1" presStyleIdx="2" presStyleCnt="7">
        <dgm:presLayoutVars>
          <dgm:bulletEnabled val="1"/>
        </dgm:presLayoutVars>
      </dgm:prSet>
      <dgm:spPr/>
      <dgm:t>
        <a:bodyPr/>
        <a:lstStyle/>
        <a:p>
          <a:endParaRPr lang="ru-RU"/>
        </a:p>
      </dgm:t>
    </dgm:pt>
    <dgm:pt modelId="{9D981420-C142-45E4-BBB3-E3441BBEA176}" type="pres">
      <dgm:prSet presAssocID="{50F94617-6F94-4A51-AB12-2D5DA4B172F1}" presName="accent_3" presStyleCnt="0"/>
      <dgm:spPr/>
    </dgm:pt>
    <dgm:pt modelId="{D484D254-4860-4C84-93DF-7951174DABC1}" type="pres">
      <dgm:prSet presAssocID="{50F94617-6F94-4A51-AB12-2D5DA4B172F1}" presName="accentRepeatNode" presStyleLbl="solidFgAcc1" presStyleIdx="2" presStyleCnt="7"/>
      <dgm:spPr/>
    </dgm:pt>
    <dgm:pt modelId="{88D49006-FE6F-47A2-83ED-2AC97FB9C3C0}" type="pres">
      <dgm:prSet presAssocID="{CF4A3FE9-D9D7-4EDA-81B4-B6440BF3D25A}" presName="text_4" presStyleLbl="node1" presStyleIdx="3" presStyleCnt="7">
        <dgm:presLayoutVars>
          <dgm:bulletEnabled val="1"/>
        </dgm:presLayoutVars>
      </dgm:prSet>
      <dgm:spPr/>
    </dgm:pt>
    <dgm:pt modelId="{9193820B-1CC2-459E-A60E-F79200B135E5}" type="pres">
      <dgm:prSet presAssocID="{CF4A3FE9-D9D7-4EDA-81B4-B6440BF3D25A}" presName="accent_4" presStyleCnt="0"/>
      <dgm:spPr/>
    </dgm:pt>
    <dgm:pt modelId="{70F3D58C-F812-4690-9DC8-61243A5AEBFA}" type="pres">
      <dgm:prSet presAssocID="{CF4A3FE9-D9D7-4EDA-81B4-B6440BF3D25A}" presName="accentRepeatNode" presStyleLbl="solidFgAcc1" presStyleIdx="3" presStyleCnt="7"/>
      <dgm:spPr/>
    </dgm:pt>
    <dgm:pt modelId="{96DA66C9-27B1-4616-9523-5873DA9D844F}" type="pres">
      <dgm:prSet presAssocID="{2A7F5B55-67DF-4270-8021-1F0DEFC17202}" presName="text_5" presStyleLbl="node1" presStyleIdx="4" presStyleCnt="7">
        <dgm:presLayoutVars>
          <dgm:bulletEnabled val="1"/>
        </dgm:presLayoutVars>
      </dgm:prSet>
      <dgm:spPr/>
      <dgm:t>
        <a:bodyPr/>
        <a:lstStyle/>
        <a:p>
          <a:endParaRPr lang="ru-RU"/>
        </a:p>
      </dgm:t>
    </dgm:pt>
    <dgm:pt modelId="{B2BF4A0D-572F-43AD-B739-F8B5E3465487}" type="pres">
      <dgm:prSet presAssocID="{2A7F5B55-67DF-4270-8021-1F0DEFC17202}" presName="accent_5" presStyleCnt="0"/>
      <dgm:spPr/>
    </dgm:pt>
    <dgm:pt modelId="{1B5A8AE1-486B-4CCB-96A4-BBD3241F6F7B}" type="pres">
      <dgm:prSet presAssocID="{2A7F5B55-67DF-4270-8021-1F0DEFC17202}" presName="accentRepeatNode" presStyleLbl="solidFgAcc1" presStyleIdx="4" presStyleCnt="7"/>
      <dgm:spPr/>
    </dgm:pt>
    <dgm:pt modelId="{3B34BF0C-B6A5-463F-B169-F2BA32116E56}" type="pres">
      <dgm:prSet presAssocID="{EE65D83C-83E9-4972-BE5E-C8950E240D12}" presName="text_6" presStyleLbl="node1" presStyleIdx="5" presStyleCnt="7">
        <dgm:presLayoutVars>
          <dgm:bulletEnabled val="1"/>
        </dgm:presLayoutVars>
      </dgm:prSet>
      <dgm:spPr/>
    </dgm:pt>
    <dgm:pt modelId="{0CF951BC-7813-41F1-A312-D3B5BC7EBC22}" type="pres">
      <dgm:prSet presAssocID="{EE65D83C-83E9-4972-BE5E-C8950E240D12}" presName="accent_6" presStyleCnt="0"/>
      <dgm:spPr/>
    </dgm:pt>
    <dgm:pt modelId="{F7867828-816C-4C52-8A01-1F6CB43EC5C8}" type="pres">
      <dgm:prSet presAssocID="{EE65D83C-83E9-4972-BE5E-C8950E240D12}" presName="accentRepeatNode" presStyleLbl="solidFgAcc1" presStyleIdx="5" presStyleCnt="7"/>
      <dgm:spPr/>
    </dgm:pt>
    <dgm:pt modelId="{3E84EBBB-DA8A-49C9-BC5D-4A98879FB851}" type="pres">
      <dgm:prSet presAssocID="{CD9CC1DC-5272-42DA-A3A8-3D48C4DA8E7B}" presName="text_7" presStyleLbl="node1" presStyleIdx="6" presStyleCnt="7">
        <dgm:presLayoutVars>
          <dgm:bulletEnabled val="1"/>
        </dgm:presLayoutVars>
      </dgm:prSet>
      <dgm:spPr/>
      <dgm:t>
        <a:bodyPr/>
        <a:lstStyle/>
        <a:p>
          <a:endParaRPr lang="ru-RU"/>
        </a:p>
      </dgm:t>
    </dgm:pt>
    <dgm:pt modelId="{60F0BB57-128C-41AA-8903-16D093CD5726}" type="pres">
      <dgm:prSet presAssocID="{CD9CC1DC-5272-42DA-A3A8-3D48C4DA8E7B}" presName="accent_7" presStyleCnt="0"/>
      <dgm:spPr/>
    </dgm:pt>
    <dgm:pt modelId="{B1FDB9FA-EC60-4339-A593-80C7E892B652}" type="pres">
      <dgm:prSet presAssocID="{CD9CC1DC-5272-42DA-A3A8-3D48C4DA8E7B}" presName="accentRepeatNode" presStyleLbl="solidFgAcc1" presStyleIdx="6" presStyleCnt="7"/>
      <dgm:spPr/>
    </dgm:pt>
  </dgm:ptLst>
  <dgm:cxnLst>
    <dgm:cxn modelId="{3E12D382-8CC3-466B-9903-9F9BA58A7888}" type="presOf" srcId="{19E69C51-17FF-4796-909C-DEE0E14FC484}" destId="{22D2EB49-0C8F-43B1-8957-E4C656A03893}" srcOrd="0" destOrd="0" presId="urn:microsoft.com/office/officeart/2008/layout/VerticalCurvedList"/>
    <dgm:cxn modelId="{FE0C3EB2-11D0-424E-B4AA-2849474724FA}" type="presOf" srcId="{EE65D83C-83E9-4972-BE5E-C8950E240D12}" destId="{3B34BF0C-B6A5-463F-B169-F2BA32116E56}" srcOrd="0" destOrd="0" presId="urn:microsoft.com/office/officeart/2008/layout/VerticalCurvedList"/>
    <dgm:cxn modelId="{047EB34C-A3A3-4C19-BDC9-13D73C5D0651}" srcId="{A26EFE61-9590-4F7C-B540-72046D8C09FF}" destId="{CD9CC1DC-5272-42DA-A3A8-3D48C4DA8E7B}" srcOrd="6" destOrd="0" parTransId="{BB5E9C64-E96B-44B8-9B1A-18CC98C4CF0B}" sibTransId="{856B7FC8-CBA7-4422-92A9-2A3CE09618F7}"/>
    <dgm:cxn modelId="{05B0457F-AD7F-42DD-8E8C-05DCC1E85316}" type="presOf" srcId="{CD9CC1DC-5272-42DA-A3A8-3D48C4DA8E7B}" destId="{3E84EBBB-DA8A-49C9-BC5D-4A98879FB851}" srcOrd="0" destOrd="0" presId="urn:microsoft.com/office/officeart/2008/layout/VerticalCurvedList"/>
    <dgm:cxn modelId="{0AE5F4F8-E7E2-473E-9C0F-57178789CFAA}" srcId="{A26EFE61-9590-4F7C-B540-72046D8C09FF}" destId="{27DE90CD-3EA8-45C8-A068-38E6DF607421}" srcOrd="0" destOrd="0" parTransId="{169D6784-838E-46FD-AF55-87CFD60605F0}" sibTransId="{C5EE6178-80E1-477A-8291-42CF4905F55C}"/>
    <dgm:cxn modelId="{BC77441C-F33E-48E8-ACAD-038BB1BC2F86}" srcId="{A26EFE61-9590-4F7C-B540-72046D8C09FF}" destId="{19E69C51-17FF-4796-909C-DEE0E14FC484}" srcOrd="1" destOrd="0" parTransId="{CBAC5C50-A98D-48A6-9B10-72C532DA117F}" sibTransId="{0B4A7936-BA95-450E-956C-A86DC6BD858E}"/>
    <dgm:cxn modelId="{F2A0D9EC-C418-494F-9A70-04517CB00DA3}" type="presOf" srcId="{2A7F5B55-67DF-4270-8021-1F0DEFC17202}" destId="{96DA66C9-27B1-4616-9523-5873DA9D844F}" srcOrd="0" destOrd="0" presId="urn:microsoft.com/office/officeart/2008/layout/VerticalCurvedList"/>
    <dgm:cxn modelId="{21D2B6E1-0D2B-4F48-8C03-9F92A79A7FD3}" srcId="{A26EFE61-9590-4F7C-B540-72046D8C09FF}" destId="{CF4A3FE9-D9D7-4EDA-81B4-B6440BF3D25A}" srcOrd="3" destOrd="0" parTransId="{450D7A65-B577-4592-8F0A-CB87E8078513}" sibTransId="{904488AB-C002-49DD-81A7-B052BDE4C5AD}"/>
    <dgm:cxn modelId="{71FED59D-C915-44B3-AAE3-8C3F930BB63F}" srcId="{A26EFE61-9590-4F7C-B540-72046D8C09FF}" destId="{50F94617-6F94-4A51-AB12-2D5DA4B172F1}" srcOrd="2" destOrd="0" parTransId="{F7CD29DA-BFDC-4C72-9DD1-BBECE1B04227}" sibTransId="{154258EB-2B4B-4419-9598-758CB440C992}"/>
    <dgm:cxn modelId="{47787141-0E1F-43B5-B46A-9FCF6004BA47}" srcId="{A26EFE61-9590-4F7C-B540-72046D8C09FF}" destId="{EE65D83C-83E9-4972-BE5E-C8950E240D12}" srcOrd="5" destOrd="0" parTransId="{C3751135-066C-415D-AAFD-4C61F1EDEDC5}" sibTransId="{4A9BB1AA-6C22-41E2-ADBF-618066B3BBB5}"/>
    <dgm:cxn modelId="{8FF50EC6-2406-4991-B9CF-FE5030653C14}" type="presOf" srcId="{A26EFE61-9590-4F7C-B540-72046D8C09FF}" destId="{6D6D3518-8E84-45BD-9E25-D26CB18B0087}" srcOrd="0" destOrd="0" presId="urn:microsoft.com/office/officeart/2008/layout/VerticalCurvedList"/>
    <dgm:cxn modelId="{D839D83A-A3C5-421A-A15A-A47EECC52020}" type="presOf" srcId="{CF4A3FE9-D9D7-4EDA-81B4-B6440BF3D25A}" destId="{88D49006-FE6F-47A2-83ED-2AC97FB9C3C0}" srcOrd="0" destOrd="0" presId="urn:microsoft.com/office/officeart/2008/layout/VerticalCurvedList"/>
    <dgm:cxn modelId="{76F40E65-84A9-4D0D-9D09-00862089F373}" type="presOf" srcId="{50F94617-6F94-4A51-AB12-2D5DA4B172F1}" destId="{6F1FB508-E139-4828-BEB2-8CE116345130}" srcOrd="0" destOrd="0" presId="urn:microsoft.com/office/officeart/2008/layout/VerticalCurvedList"/>
    <dgm:cxn modelId="{ACEBD7DB-BDBD-4127-98FD-6D828EFD1F59}" type="presOf" srcId="{27DE90CD-3EA8-45C8-A068-38E6DF607421}" destId="{0A7EABBE-FBD7-44A0-9927-0C4B52D81C71}" srcOrd="0" destOrd="0" presId="urn:microsoft.com/office/officeart/2008/layout/VerticalCurvedList"/>
    <dgm:cxn modelId="{2752E9EF-D45E-4BB3-8F0B-63697EBC87AB}" srcId="{A26EFE61-9590-4F7C-B540-72046D8C09FF}" destId="{2A7F5B55-67DF-4270-8021-1F0DEFC17202}" srcOrd="4" destOrd="0" parTransId="{C151AC24-5660-4617-B2D6-56468D88E713}" sibTransId="{370D7D4D-0F1C-4823-B91E-F48348A7C7D9}"/>
    <dgm:cxn modelId="{12F2582B-FC83-444C-AD5F-80AAFDDC1942}" type="presOf" srcId="{C5EE6178-80E1-477A-8291-42CF4905F55C}" destId="{CCB36F39-5ED6-4C90-B2E6-56BF2C6FEF48}" srcOrd="0" destOrd="0" presId="urn:microsoft.com/office/officeart/2008/layout/VerticalCurvedList"/>
    <dgm:cxn modelId="{838E6175-3B95-4A20-A747-065D3496B092}" type="presParOf" srcId="{6D6D3518-8E84-45BD-9E25-D26CB18B0087}" destId="{CA15BB02-4183-4B4D-8C39-F5088F4D8820}" srcOrd="0" destOrd="0" presId="urn:microsoft.com/office/officeart/2008/layout/VerticalCurvedList"/>
    <dgm:cxn modelId="{6F12BAA0-F31F-4F56-B7AE-4CC339A90AAD}" type="presParOf" srcId="{CA15BB02-4183-4B4D-8C39-F5088F4D8820}" destId="{55EA3F98-0127-4F50-B095-A5504A1D44B8}" srcOrd="0" destOrd="0" presId="urn:microsoft.com/office/officeart/2008/layout/VerticalCurvedList"/>
    <dgm:cxn modelId="{6629FF89-9C75-48B8-9243-641A39F25DCB}" type="presParOf" srcId="{55EA3F98-0127-4F50-B095-A5504A1D44B8}" destId="{B62BFFED-B1C3-43FB-BED2-40C5FE0E26AD}" srcOrd="0" destOrd="0" presId="urn:microsoft.com/office/officeart/2008/layout/VerticalCurvedList"/>
    <dgm:cxn modelId="{4A617A68-86E1-4A6E-9AD3-C58596155BE4}" type="presParOf" srcId="{55EA3F98-0127-4F50-B095-A5504A1D44B8}" destId="{CCB36F39-5ED6-4C90-B2E6-56BF2C6FEF48}" srcOrd="1" destOrd="0" presId="urn:microsoft.com/office/officeart/2008/layout/VerticalCurvedList"/>
    <dgm:cxn modelId="{4B86BB9F-FD3C-4DA0-AED8-7314807A4D0B}" type="presParOf" srcId="{55EA3F98-0127-4F50-B095-A5504A1D44B8}" destId="{138494FF-4C20-45AA-9924-C0A88769AA8F}" srcOrd="2" destOrd="0" presId="urn:microsoft.com/office/officeart/2008/layout/VerticalCurvedList"/>
    <dgm:cxn modelId="{24E7862E-F198-47FA-9815-BC54C35824A3}" type="presParOf" srcId="{55EA3F98-0127-4F50-B095-A5504A1D44B8}" destId="{FBBF9876-9AF5-4075-AA99-24B85777C1ED}" srcOrd="3" destOrd="0" presId="urn:microsoft.com/office/officeart/2008/layout/VerticalCurvedList"/>
    <dgm:cxn modelId="{00FB2494-7384-4488-978A-EFD42850765B}" type="presParOf" srcId="{CA15BB02-4183-4B4D-8C39-F5088F4D8820}" destId="{0A7EABBE-FBD7-44A0-9927-0C4B52D81C71}" srcOrd="1" destOrd="0" presId="urn:microsoft.com/office/officeart/2008/layout/VerticalCurvedList"/>
    <dgm:cxn modelId="{876F3108-54E5-42F1-92F3-F542F2AD13F7}" type="presParOf" srcId="{CA15BB02-4183-4B4D-8C39-F5088F4D8820}" destId="{314D9AE5-F3B6-470C-BACB-2257FCA1DA5B}" srcOrd="2" destOrd="0" presId="urn:microsoft.com/office/officeart/2008/layout/VerticalCurvedList"/>
    <dgm:cxn modelId="{A3DCD0E6-9F05-48D9-B73D-D24EFF0E5A0B}" type="presParOf" srcId="{314D9AE5-F3B6-470C-BACB-2257FCA1DA5B}" destId="{C27143EE-4D0A-4CEF-976C-42F811DB01F1}" srcOrd="0" destOrd="0" presId="urn:microsoft.com/office/officeart/2008/layout/VerticalCurvedList"/>
    <dgm:cxn modelId="{D86F6F64-AA56-42F2-8156-9369391EFCF4}" type="presParOf" srcId="{CA15BB02-4183-4B4D-8C39-F5088F4D8820}" destId="{22D2EB49-0C8F-43B1-8957-E4C656A03893}" srcOrd="3" destOrd="0" presId="urn:microsoft.com/office/officeart/2008/layout/VerticalCurvedList"/>
    <dgm:cxn modelId="{CBBB5A14-A2C4-4611-B767-EA85971415C4}" type="presParOf" srcId="{CA15BB02-4183-4B4D-8C39-F5088F4D8820}" destId="{FCF458EE-6CCB-46D2-BCC8-5E62FE663EBF}" srcOrd="4" destOrd="0" presId="urn:microsoft.com/office/officeart/2008/layout/VerticalCurvedList"/>
    <dgm:cxn modelId="{1C08A2C0-C271-442D-B81F-DFFD158C1D80}" type="presParOf" srcId="{FCF458EE-6CCB-46D2-BCC8-5E62FE663EBF}" destId="{55E3F4CC-9AB9-4F34-AA5D-56BA9BF0B5EF}" srcOrd="0" destOrd="0" presId="urn:microsoft.com/office/officeart/2008/layout/VerticalCurvedList"/>
    <dgm:cxn modelId="{7108AD34-3359-4A66-B77F-7DE2DCA43B3D}" type="presParOf" srcId="{CA15BB02-4183-4B4D-8C39-F5088F4D8820}" destId="{6F1FB508-E139-4828-BEB2-8CE116345130}" srcOrd="5" destOrd="0" presId="urn:microsoft.com/office/officeart/2008/layout/VerticalCurvedList"/>
    <dgm:cxn modelId="{D28BE0F5-874F-4722-85E9-10A1FB27D0B3}" type="presParOf" srcId="{CA15BB02-4183-4B4D-8C39-F5088F4D8820}" destId="{9D981420-C142-45E4-BBB3-E3441BBEA176}" srcOrd="6" destOrd="0" presId="urn:microsoft.com/office/officeart/2008/layout/VerticalCurvedList"/>
    <dgm:cxn modelId="{89D2274C-12EE-4B4F-BFDB-24663C642813}" type="presParOf" srcId="{9D981420-C142-45E4-BBB3-E3441BBEA176}" destId="{D484D254-4860-4C84-93DF-7951174DABC1}" srcOrd="0" destOrd="0" presId="urn:microsoft.com/office/officeart/2008/layout/VerticalCurvedList"/>
    <dgm:cxn modelId="{663A8C78-16F5-4BD6-8A51-DD1046CE1873}" type="presParOf" srcId="{CA15BB02-4183-4B4D-8C39-F5088F4D8820}" destId="{88D49006-FE6F-47A2-83ED-2AC97FB9C3C0}" srcOrd="7" destOrd="0" presId="urn:microsoft.com/office/officeart/2008/layout/VerticalCurvedList"/>
    <dgm:cxn modelId="{1FABB7E4-6277-49DB-97E0-8F79FCCADE62}" type="presParOf" srcId="{CA15BB02-4183-4B4D-8C39-F5088F4D8820}" destId="{9193820B-1CC2-459E-A60E-F79200B135E5}" srcOrd="8" destOrd="0" presId="urn:microsoft.com/office/officeart/2008/layout/VerticalCurvedList"/>
    <dgm:cxn modelId="{C159852F-B919-436F-8B08-A4BECE28B4D0}" type="presParOf" srcId="{9193820B-1CC2-459E-A60E-F79200B135E5}" destId="{70F3D58C-F812-4690-9DC8-61243A5AEBFA}" srcOrd="0" destOrd="0" presId="urn:microsoft.com/office/officeart/2008/layout/VerticalCurvedList"/>
    <dgm:cxn modelId="{B796B364-C92D-44CA-AFCA-DEB75CBCB78B}" type="presParOf" srcId="{CA15BB02-4183-4B4D-8C39-F5088F4D8820}" destId="{96DA66C9-27B1-4616-9523-5873DA9D844F}" srcOrd="9" destOrd="0" presId="urn:microsoft.com/office/officeart/2008/layout/VerticalCurvedList"/>
    <dgm:cxn modelId="{0A6E1B11-AF2F-44F8-8F0F-E8F2E12B8D18}" type="presParOf" srcId="{CA15BB02-4183-4B4D-8C39-F5088F4D8820}" destId="{B2BF4A0D-572F-43AD-B739-F8B5E3465487}" srcOrd="10" destOrd="0" presId="urn:microsoft.com/office/officeart/2008/layout/VerticalCurvedList"/>
    <dgm:cxn modelId="{4BDB40F1-D574-4A0A-9265-BDF1170A3129}" type="presParOf" srcId="{B2BF4A0D-572F-43AD-B739-F8B5E3465487}" destId="{1B5A8AE1-486B-4CCB-96A4-BBD3241F6F7B}" srcOrd="0" destOrd="0" presId="urn:microsoft.com/office/officeart/2008/layout/VerticalCurvedList"/>
    <dgm:cxn modelId="{471E0148-1451-4D1B-9906-71AC02E4BBB7}" type="presParOf" srcId="{CA15BB02-4183-4B4D-8C39-F5088F4D8820}" destId="{3B34BF0C-B6A5-463F-B169-F2BA32116E56}" srcOrd="11" destOrd="0" presId="urn:microsoft.com/office/officeart/2008/layout/VerticalCurvedList"/>
    <dgm:cxn modelId="{CFC0CABE-C92B-498E-AA84-0FD38BFB9B47}" type="presParOf" srcId="{CA15BB02-4183-4B4D-8C39-F5088F4D8820}" destId="{0CF951BC-7813-41F1-A312-D3B5BC7EBC22}" srcOrd="12" destOrd="0" presId="urn:microsoft.com/office/officeart/2008/layout/VerticalCurvedList"/>
    <dgm:cxn modelId="{F4C2640F-5911-4BAB-AC84-737AB5380188}" type="presParOf" srcId="{0CF951BC-7813-41F1-A312-D3B5BC7EBC22}" destId="{F7867828-816C-4C52-8A01-1F6CB43EC5C8}" srcOrd="0" destOrd="0" presId="urn:microsoft.com/office/officeart/2008/layout/VerticalCurvedList"/>
    <dgm:cxn modelId="{7096A42A-7453-4E5E-890A-B8515F66084F}" type="presParOf" srcId="{CA15BB02-4183-4B4D-8C39-F5088F4D8820}" destId="{3E84EBBB-DA8A-49C9-BC5D-4A98879FB851}" srcOrd="13" destOrd="0" presId="urn:microsoft.com/office/officeart/2008/layout/VerticalCurvedList"/>
    <dgm:cxn modelId="{17903191-D99E-4A36-BF14-D7D4A97876CF}" type="presParOf" srcId="{CA15BB02-4183-4B4D-8C39-F5088F4D8820}" destId="{60F0BB57-128C-41AA-8903-16D093CD5726}" srcOrd="14" destOrd="0" presId="urn:microsoft.com/office/officeart/2008/layout/VerticalCurvedList"/>
    <dgm:cxn modelId="{244F0C24-4C43-40B3-9F5B-364C4BAC353E}" type="presParOf" srcId="{60F0BB57-128C-41AA-8903-16D093CD5726}" destId="{B1FDB9FA-EC60-4339-A593-80C7E892B65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A189F-E73A-4D91-9334-030962C076B7}">
      <dsp:nvSpPr>
        <dsp:cNvPr id="0" name=""/>
        <dsp:cNvSpPr/>
      </dsp:nvSpPr>
      <dsp:spPr>
        <a:xfrm>
          <a:off x="1654679" y="1138018"/>
          <a:ext cx="1395655" cy="88094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ts val="0"/>
            </a:spcAft>
          </a:pPr>
          <a:r>
            <a:rPr lang="kk-KZ" sz="1200" kern="1200" dirty="0">
              <a:solidFill>
                <a:sysClr val="windowText" lastClr="000000"/>
              </a:solidFill>
              <a:latin typeface="Times New Roman" pitchFamily="18" charset="0"/>
              <a:cs typeface="Times New Roman" pitchFamily="18" charset="0"/>
            </a:rPr>
            <a:t>Негізгі құралдардың</a:t>
          </a:r>
        </a:p>
        <a:p>
          <a:pPr lvl="0" algn="ctr" defTabSz="533400">
            <a:lnSpc>
              <a:spcPct val="100000"/>
            </a:lnSpc>
            <a:spcBef>
              <a:spcPct val="0"/>
            </a:spcBef>
            <a:spcAft>
              <a:spcPts val="0"/>
            </a:spcAft>
          </a:pPr>
          <a:r>
            <a:rPr lang="kk-KZ" sz="1200" kern="1200" dirty="0">
              <a:solidFill>
                <a:sysClr val="windowText" lastClr="000000"/>
              </a:solidFill>
              <a:latin typeface="Times New Roman" pitchFamily="18" charset="0"/>
              <a:cs typeface="Times New Roman" pitchFamily="18" charset="0"/>
            </a:rPr>
            <a:t>түсуі </a:t>
          </a:r>
          <a:endParaRPr lang="ru-RU" sz="1200" kern="1200" dirty="0">
            <a:solidFill>
              <a:sysClr val="windowText" lastClr="000000"/>
            </a:solidFill>
            <a:latin typeface="Times New Roman" pitchFamily="18" charset="0"/>
            <a:cs typeface="Times New Roman" pitchFamily="18" charset="0"/>
          </a:endParaRPr>
        </a:p>
      </dsp:txBody>
      <dsp:txXfrm>
        <a:off x="1859068" y="1267029"/>
        <a:ext cx="986877" cy="622923"/>
      </dsp:txXfrm>
    </dsp:sp>
    <dsp:sp modelId="{6B91B691-07FC-43C0-B3A1-72E82BD04FCA}">
      <dsp:nvSpPr>
        <dsp:cNvPr id="0" name=""/>
        <dsp:cNvSpPr/>
      </dsp:nvSpPr>
      <dsp:spPr>
        <a:xfrm rot="16200000">
          <a:off x="2197554" y="966126"/>
          <a:ext cx="309905" cy="33878"/>
        </a:xfrm>
        <a:custGeom>
          <a:avLst/>
          <a:gdLst/>
          <a:ahLst/>
          <a:cxnLst/>
          <a:rect l="0" t="0" r="0" b="0"/>
          <a:pathLst>
            <a:path>
              <a:moveTo>
                <a:pt x="0" y="16939"/>
              </a:moveTo>
              <a:lnTo>
                <a:pt x="309905"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344759" y="975318"/>
        <a:ext cx="15495" cy="15495"/>
      </dsp:txXfrm>
    </dsp:sp>
    <dsp:sp modelId="{F8AC2062-D3D2-4B46-89BB-688772475E5B}">
      <dsp:nvSpPr>
        <dsp:cNvPr id="0" name=""/>
        <dsp:cNvSpPr/>
      </dsp:nvSpPr>
      <dsp:spPr>
        <a:xfrm>
          <a:off x="1307389" y="34002"/>
          <a:ext cx="2090236" cy="79411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dirty="0">
              <a:solidFill>
                <a:sysClr val="windowText" lastClr="000000"/>
              </a:solidFill>
              <a:latin typeface="Times New Roman" pitchFamily="18" charset="0"/>
              <a:cs typeface="Times New Roman" pitchFamily="18" charset="0"/>
            </a:rPr>
            <a:t>кәсіпорыннның жарғалық </a:t>
          </a:r>
          <a:r>
            <a:rPr lang="kk-KZ" sz="1100" kern="1200" dirty="0">
              <a:solidFill>
                <a:sysClr val="windowText" lastClr="000000"/>
              </a:solidFill>
              <a:latin typeface="Times New Roman" pitchFamily="18" charset="0"/>
              <a:cs typeface="Times New Roman" pitchFamily="18" charset="0"/>
            </a:rPr>
            <a:t>қаражатына</a:t>
          </a:r>
          <a:r>
            <a:rPr lang="kk-KZ" sz="1200" kern="1200" dirty="0">
              <a:solidFill>
                <a:sysClr val="windowText" lastClr="000000"/>
              </a:solidFill>
              <a:latin typeface="Times New Roman" pitchFamily="18" charset="0"/>
              <a:cs typeface="Times New Roman" pitchFamily="18" charset="0"/>
            </a:rPr>
            <a:t> ұйымдастырушылардың салымдары</a:t>
          </a:r>
          <a:endParaRPr lang="ru-RU" sz="1200" kern="1200" dirty="0">
            <a:solidFill>
              <a:sysClr val="windowText" lastClr="000000"/>
            </a:solidFill>
            <a:latin typeface="Times New Roman" pitchFamily="18" charset="0"/>
            <a:cs typeface="Times New Roman" pitchFamily="18" charset="0"/>
          </a:endParaRPr>
        </a:p>
      </dsp:txBody>
      <dsp:txXfrm>
        <a:off x="1613497" y="150297"/>
        <a:ext cx="1478020" cy="561520"/>
      </dsp:txXfrm>
    </dsp:sp>
    <dsp:sp modelId="{094F18E8-AD9E-421A-A95A-BEBC36ED764E}">
      <dsp:nvSpPr>
        <dsp:cNvPr id="0" name=""/>
        <dsp:cNvSpPr/>
      </dsp:nvSpPr>
      <dsp:spPr>
        <a:xfrm rot="20377583">
          <a:off x="2940373" y="1262596"/>
          <a:ext cx="434271" cy="33878"/>
        </a:xfrm>
        <a:custGeom>
          <a:avLst/>
          <a:gdLst/>
          <a:ahLst/>
          <a:cxnLst/>
          <a:rect l="0" t="0" r="0" b="0"/>
          <a:pathLst>
            <a:path>
              <a:moveTo>
                <a:pt x="0" y="16939"/>
              </a:moveTo>
              <a:lnTo>
                <a:pt x="434271"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146652" y="1268678"/>
        <a:ext cx="21713" cy="21713"/>
      </dsp:txXfrm>
    </dsp:sp>
    <dsp:sp modelId="{894F8A0E-12CA-436D-AF06-075EA35644A8}">
      <dsp:nvSpPr>
        <dsp:cNvPr id="0" name=""/>
        <dsp:cNvSpPr/>
      </dsp:nvSpPr>
      <dsp:spPr>
        <a:xfrm>
          <a:off x="3125792" y="721737"/>
          <a:ext cx="1554727" cy="561769"/>
        </a:xfrm>
        <a:prstGeom prst="ellipse">
          <a:avLst/>
        </a:prstGeom>
        <a:solidFill>
          <a:schemeClr val="accent5">
            <a:hueOff val="-3611160"/>
            <a:satOff val="8892"/>
            <a:lumOff val="-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a:solidFill>
                <a:sysClr val="windowText" lastClr="000000"/>
              </a:solidFill>
              <a:latin typeface="Times New Roman" pitchFamily="18" charset="0"/>
              <a:cs typeface="Times New Roman" pitchFamily="18" charset="0"/>
            </a:rPr>
            <a:t>күрделі салымдар</a:t>
          </a:r>
          <a:endParaRPr lang="ru-RU" sz="1200" kern="1200">
            <a:solidFill>
              <a:sysClr val="windowText" lastClr="000000"/>
            </a:solidFill>
            <a:latin typeface="Times New Roman" pitchFamily="18" charset="0"/>
            <a:cs typeface="Times New Roman" pitchFamily="18" charset="0"/>
          </a:endParaRPr>
        </a:p>
      </dsp:txBody>
      <dsp:txXfrm>
        <a:off x="3353476" y="804006"/>
        <a:ext cx="1099359" cy="397231"/>
      </dsp:txXfrm>
    </dsp:sp>
    <dsp:sp modelId="{E386A444-F457-4123-8FFC-93512FC66E9E}">
      <dsp:nvSpPr>
        <dsp:cNvPr id="0" name=""/>
        <dsp:cNvSpPr/>
      </dsp:nvSpPr>
      <dsp:spPr>
        <a:xfrm rot="1243335">
          <a:off x="2949676" y="1795566"/>
          <a:ext cx="42813" cy="33878"/>
        </a:xfrm>
        <a:custGeom>
          <a:avLst/>
          <a:gdLst/>
          <a:ahLst/>
          <a:cxnLst/>
          <a:rect l="0" t="0" r="0" b="0"/>
          <a:pathLst>
            <a:path>
              <a:moveTo>
                <a:pt x="0" y="16939"/>
              </a:moveTo>
              <a:lnTo>
                <a:pt x="42813"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970013" y="1811435"/>
        <a:ext cx="2140" cy="2140"/>
      </dsp:txXfrm>
    </dsp:sp>
    <dsp:sp modelId="{6F6DCD9C-5954-44DE-87EA-07579746176F}">
      <dsp:nvSpPr>
        <dsp:cNvPr id="0" name=""/>
        <dsp:cNvSpPr/>
      </dsp:nvSpPr>
      <dsp:spPr>
        <a:xfrm>
          <a:off x="2775951" y="1658473"/>
          <a:ext cx="1904568" cy="880945"/>
        </a:xfrm>
        <a:prstGeom prst="ellipse">
          <a:avLst/>
        </a:prstGeom>
        <a:solidFill>
          <a:schemeClr val="accent5">
            <a:hueOff val="-7222319"/>
            <a:satOff val="17784"/>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a:solidFill>
                <a:sysClr val="windowText" lastClr="000000"/>
              </a:solidFill>
              <a:latin typeface="Times New Roman" pitchFamily="18" charset="0"/>
              <a:cs typeface="Times New Roman" pitchFamily="18" charset="0"/>
            </a:rPr>
            <a:t>басқа кәсіпорындарда және тұлғаға төлеген алулары</a:t>
          </a:r>
          <a:endParaRPr lang="ru-RU" sz="1200" kern="1200">
            <a:solidFill>
              <a:sysClr val="windowText" lastClr="000000"/>
            </a:solidFill>
            <a:latin typeface="Times New Roman" pitchFamily="18" charset="0"/>
            <a:cs typeface="Times New Roman" pitchFamily="18" charset="0"/>
          </a:endParaRPr>
        </a:p>
      </dsp:txBody>
      <dsp:txXfrm>
        <a:off x="3054869" y="1787484"/>
        <a:ext cx="1346732" cy="622923"/>
      </dsp:txXfrm>
    </dsp:sp>
    <dsp:sp modelId="{EC0B83B6-4CF3-45DC-90F8-8E4A3AC123D4}">
      <dsp:nvSpPr>
        <dsp:cNvPr id="0" name=""/>
        <dsp:cNvSpPr/>
      </dsp:nvSpPr>
      <dsp:spPr>
        <a:xfrm rot="5633437">
          <a:off x="2161452" y="2152159"/>
          <a:ext cx="301775" cy="33878"/>
        </a:xfrm>
        <a:custGeom>
          <a:avLst/>
          <a:gdLst/>
          <a:ahLst/>
          <a:cxnLst/>
          <a:rect l="0" t="0" r="0" b="0"/>
          <a:pathLst>
            <a:path>
              <a:moveTo>
                <a:pt x="0" y="16939"/>
              </a:moveTo>
              <a:lnTo>
                <a:pt x="301775"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304796" y="2161554"/>
        <a:ext cx="15088" cy="15088"/>
      </dsp:txXfrm>
    </dsp:sp>
    <dsp:sp modelId="{07CA021D-3D97-46CE-8E3A-B0BFD8A1BAFE}">
      <dsp:nvSpPr>
        <dsp:cNvPr id="0" name=""/>
        <dsp:cNvSpPr/>
      </dsp:nvSpPr>
      <dsp:spPr>
        <a:xfrm>
          <a:off x="1237128" y="2319454"/>
          <a:ext cx="2070062" cy="880945"/>
        </a:xfrm>
        <a:prstGeom prst="ellipse">
          <a:avLst/>
        </a:prstGeom>
        <a:solidFill>
          <a:schemeClr val="accent5">
            <a:hueOff val="-10833479"/>
            <a:satOff val="26675"/>
            <a:lumOff val="-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a:solidFill>
                <a:sysClr val="windowText" lastClr="000000"/>
              </a:solidFill>
              <a:latin typeface="Times New Roman" pitchFamily="18" charset="0"/>
              <a:cs typeface="Times New Roman" pitchFamily="18" charset="0"/>
            </a:rPr>
            <a:t>басқа кәсіпорындардан және тұлғалардан алынған қайтарусыз алулары</a:t>
          </a:r>
          <a:endParaRPr lang="ru-RU" sz="1200" kern="1200">
            <a:solidFill>
              <a:sysClr val="windowText" lastClr="000000"/>
            </a:solidFill>
            <a:latin typeface="Times New Roman" pitchFamily="18" charset="0"/>
            <a:cs typeface="Times New Roman" pitchFamily="18" charset="0"/>
          </a:endParaRPr>
        </a:p>
      </dsp:txBody>
      <dsp:txXfrm>
        <a:off x="1540282" y="2448465"/>
        <a:ext cx="1463754" cy="622923"/>
      </dsp:txXfrm>
    </dsp:sp>
    <dsp:sp modelId="{995C42DD-8D6E-46F2-8A73-3FBE4658CD17}">
      <dsp:nvSpPr>
        <dsp:cNvPr id="0" name=""/>
        <dsp:cNvSpPr/>
      </dsp:nvSpPr>
      <dsp:spPr>
        <a:xfrm rot="9647302">
          <a:off x="1467685" y="1820790"/>
          <a:ext cx="281752" cy="33878"/>
        </a:xfrm>
        <a:custGeom>
          <a:avLst/>
          <a:gdLst/>
          <a:ahLst/>
          <a:cxnLst/>
          <a:rect l="0" t="0" r="0" b="0"/>
          <a:pathLst>
            <a:path>
              <a:moveTo>
                <a:pt x="0" y="16939"/>
              </a:moveTo>
              <a:lnTo>
                <a:pt x="281752"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601517" y="1830686"/>
        <a:ext cx="14087" cy="14087"/>
      </dsp:txXfrm>
    </dsp:sp>
    <dsp:sp modelId="{3BB0F65D-73D9-4EF0-9BCB-539F5278BE2B}">
      <dsp:nvSpPr>
        <dsp:cNvPr id="0" name=""/>
        <dsp:cNvSpPr/>
      </dsp:nvSpPr>
      <dsp:spPr>
        <a:xfrm>
          <a:off x="0" y="1773459"/>
          <a:ext cx="1689538" cy="660849"/>
        </a:xfrm>
        <a:prstGeom prst="ellipse">
          <a:avLst/>
        </a:prstGeom>
        <a:solidFill>
          <a:schemeClr val="accent5">
            <a:hueOff val="-14444638"/>
            <a:satOff val="35567"/>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a:solidFill>
                <a:sysClr val="windowText" lastClr="000000"/>
              </a:solidFill>
              <a:latin typeface="Times New Roman" pitchFamily="18" charset="0"/>
              <a:cs typeface="Times New Roman" pitchFamily="18" charset="0"/>
            </a:rPr>
            <a:t>басқару органдарымен субсидиялау</a:t>
          </a:r>
          <a:endParaRPr lang="ru-RU" sz="1200" kern="1200">
            <a:solidFill>
              <a:sysClr val="windowText" lastClr="000000"/>
            </a:solidFill>
            <a:latin typeface="Times New Roman" pitchFamily="18" charset="0"/>
            <a:cs typeface="Times New Roman" pitchFamily="18" charset="0"/>
          </a:endParaRPr>
        </a:p>
      </dsp:txBody>
      <dsp:txXfrm>
        <a:off x="247427" y="1870238"/>
        <a:ext cx="1194684" cy="467291"/>
      </dsp:txXfrm>
    </dsp:sp>
    <dsp:sp modelId="{DE697B3A-9598-424C-87E4-FF4A0A9B4B9E}">
      <dsp:nvSpPr>
        <dsp:cNvPr id="0" name=""/>
        <dsp:cNvSpPr/>
      </dsp:nvSpPr>
      <dsp:spPr>
        <a:xfrm rot="12055598">
          <a:off x="1720566" y="1326839"/>
          <a:ext cx="36292" cy="33878"/>
        </a:xfrm>
        <a:custGeom>
          <a:avLst/>
          <a:gdLst/>
          <a:ahLst/>
          <a:cxnLst/>
          <a:rect l="0" t="0" r="0" b="0"/>
          <a:pathLst>
            <a:path>
              <a:moveTo>
                <a:pt x="0" y="16939"/>
              </a:moveTo>
              <a:lnTo>
                <a:pt x="36292" y="16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737805" y="1342871"/>
        <a:ext cx="1814" cy="1814"/>
      </dsp:txXfrm>
    </dsp:sp>
    <dsp:sp modelId="{ECC96464-3EEC-40D2-8BAA-917B915DB3CB}">
      <dsp:nvSpPr>
        <dsp:cNvPr id="0" name=""/>
        <dsp:cNvSpPr/>
      </dsp:nvSpPr>
      <dsp:spPr>
        <a:xfrm>
          <a:off x="0" y="611946"/>
          <a:ext cx="1953557" cy="880945"/>
        </a:xfrm>
        <a:prstGeom prst="ellipse">
          <a:avLst/>
        </a:prstGeom>
        <a:solidFill>
          <a:schemeClr val="accent5">
            <a:hueOff val="-18055798"/>
            <a:satOff val="44459"/>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kern="1200">
              <a:solidFill>
                <a:sysClr val="windowText" lastClr="000000"/>
              </a:solidFill>
              <a:latin typeface="Times New Roman" pitchFamily="18" charset="0"/>
              <a:cs typeface="Times New Roman" pitchFamily="18" charset="0"/>
            </a:rPr>
            <a:t>қаржыландыру жалының шартына байланысты негізгі құралдар объектілері түсуі </a:t>
          </a:r>
          <a:endParaRPr lang="ru-RU" sz="1200" kern="1200">
            <a:solidFill>
              <a:sysClr val="windowText" lastClr="000000"/>
            </a:solidFill>
            <a:latin typeface="Times New Roman" pitchFamily="18" charset="0"/>
            <a:cs typeface="Times New Roman" pitchFamily="18" charset="0"/>
          </a:endParaRPr>
        </a:p>
      </dsp:txBody>
      <dsp:txXfrm>
        <a:off x="286092" y="740957"/>
        <a:ext cx="1381373" cy="622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A189F-E73A-4D91-9334-030962C076B7}">
      <dsp:nvSpPr>
        <dsp:cNvPr id="0" name=""/>
        <dsp:cNvSpPr/>
      </dsp:nvSpPr>
      <dsp:spPr>
        <a:xfrm>
          <a:off x="2005003" y="1154057"/>
          <a:ext cx="1396121" cy="88123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ts val="0"/>
            </a:spcAft>
          </a:pPr>
          <a:r>
            <a:rPr lang="kk-KZ" sz="1200" kern="1200">
              <a:solidFill>
                <a:sysClr val="windowText" lastClr="000000"/>
              </a:solidFill>
              <a:latin typeface="Times New Roman" pitchFamily="18" charset="0"/>
              <a:cs typeface="Times New Roman" pitchFamily="18" charset="0"/>
            </a:rPr>
            <a:t>Негізгі құралдардың</a:t>
          </a:r>
        </a:p>
        <a:p>
          <a:pPr lvl="0" algn="ctr" defTabSz="533400">
            <a:lnSpc>
              <a:spcPct val="100000"/>
            </a:lnSpc>
            <a:spcBef>
              <a:spcPct val="0"/>
            </a:spcBef>
            <a:spcAft>
              <a:spcPts val="0"/>
            </a:spcAft>
          </a:pPr>
          <a:r>
            <a:rPr lang="kk-KZ" sz="1200" kern="1200">
              <a:solidFill>
                <a:sysClr val="windowText" lastClr="000000"/>
              </a:solidFill>
              <a:latin typeface="Times New Roman" pitchFamily="18" charset="0"/>
              <a:cs typeface="Times New Roman" pitchFamily="18" charset="0"/>
            </a:rPr>
            <a:t>есептен шығуы</a:t>
          </a:r>
          <a:endParaRPr lang="ru-RU" sz="1200" kern="1200">
            <a:solidFill>
              <a:sysClr val="windowText" lastClr="000000"/>
            </a:solidFill>
            <a:latin typeface="Times New Roman" pitchFamily="18" charset="0"/>
            <a:cs typeface="Times New Roman" pitchFamily="18" charset="0"/>
          </a:endParaRPr>
        </a:p>
      </dsp:txBody>
      <dsp:txXfrm>
        <a:off x="2209460" y="1283111"/>
        <a:ext cx="987207" cy="623131"/>
      </dsp:txXfrm>
    </dsp:sp>
    <dsp:sp modelId="{6B91B691-07FC-43C0-B3A1-72E82BD04FCA}">
      <dsp:nvSpPr>
        <dsp:cNvPr id="0" name=""/>
        <dsp:cNvSpPr/>
      </dsp:nvSpPr>
      <dsp:spPr>
        <a:xfrm rot="16200000">
          <a:off x="2548554" y="984809"/>
          <a:ext cx="309019" cy="29474"/>
        </a:xfrm>
        <a:custGeom>
          <a:avLst/>
          <a:gdLst/>
          <a:ahLst/>
          <a:cxnLst/>
          <a:rect l="0" t="0" r="0" b="0"/>
          <a:pathLst>
            <a:path>
              <a:moveTo>
                <a:pt x="0" y="14737"/>
              </a:moveTo>
              <a:lnTo>
                <a:pt x="309019"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695338" y="991821"/>
        <a:ext cx="15450" cy="15450"/>
      </dsp:txXfrm>
    </dsp:sp>
    <dsp:sp modelId="{F8AC2062-D3D2-4B46-89BB-688772475E5B}">
      <dsp:nvSpPr>
        <dsp:cNvPr id="0" name=""/>
        <dsp:cNvSpPr/>
      </dsp:nvSpPr>
      <dsp:spPr>
        <a:xfrm>
          <a:off x="1657596" y="50661"/>
          <a:ext cx="2090934" cy="794375"/>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a:solidFill>
                <a:sysClr val="windowText" lastClr="000000"/>
              </a:solidFill>
              <a:latin typeface="Times New Roman" pitchFamily="18" charset="0"/>
              <a:cs typeface="Times New Roman" pitchFamily="18" charset="0"/>
            </a:rPr>
            <a:t>физикалық немесе сапалық тозу</a:t>
          </a:r>
        </a:p>
      </dsp:txBody>
      <dsp:txXfrm>
        <a:off x="1963806" y="166995"/>
        <a:ext cx="1478514" cy="561707"/>
      </dsp:txXfrm>
    </dsp:sp>
    <dsp:sp modelId="{094F18E8-AD9E-421A-A95A-BEBC36ED764E}">
      <dsp:nvSpPr>
        <dsp:cNvPr id="0" name=""/>
        <dsp:cNvSpPr/>
      </dsp:nvSpPr>
      <dsp:spPr>
        <a:xfrm rot="20477610">
          <a:off x="3307200" y="1304853"/>
          <a:ext cx="416532" cy="29474"/>
        </a:xfrm>
        <a:custGeom>
          <a:avLst/>
          <a:gdLst/>
          <a:ahLst/>
          <a:cxnLst/>
          <a:rect l="0" t="0" r="0" b="0"/>
          <a:pathLst>
            <a:path>
              <a:moveTo>
                <a:pt x="0" y="14737"/>
              </a:moveTo>
              <a:lnTo>
                <a:pt x="416532"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505053" y="1309177"/>
        <a:ext cx="20826" cy="20826"/>
      </dsp:txXfrm>
    </dsp:sp>
    <dsp:sp modelId="{894F8A0E-12CA-436D-AF06-075EA35644A8}">
      <dsp:nvSpPr>
        <dsp:cNvPr id="0" name=""/>
        <dsp:cNvSpPr/>
      </dsp:nvSpPr>
      <dsp:spPr>
        <a:xfrm>
          <a:off x="3519350" y="644844"/>
          <a:ext cx="1767026" cy="748533"/>
        </a:xfrm>
        <a:prstGeom prst="ellipse">
          <a:avLst/>
        </a:prstGeom>
        <a:solidFill>
          <a:schemeClr val="accent5">
            <a:hueOff val="-3611160"/>
            <a:satOff val="8892"/>
            <a:lumOff val="-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a:solidFill>
                <a:sysClr val="windowText" lastClr="000000"/>
              </a:solidFill>
              <a:latin typeface="Times New Roman" pitchFamily="18" charset="0"/>
              <a:cs typeface="Times New Roman" pitchFamily="18" charset="0"/>
            </a:rPr>
            <a:t>басқа заңды немесе жеке тұлғаларға өтеусіз беру</a:t>
          </a:r>
        </a:p>
      </dsp:txBody>
      <dsp:txXfrm>
        <a:off x="3778125" y="754464"/>
        <a:ext cx="1249476" cy="529293"/>
      </dsp:txXfrm>
    </dsp:sp>
    <dsp:sp modelId="{E386A444-F457-4123-8FFC-93512FC66E9E}">
      <dsp:nvSpPr>
        <dsp:cNvPr id="0" name=""/>
        <dsp:cNvSpPr/>
      </dsp:nvSpPr>
      <dsp:spPr>
        <a:xfrm rot="1075266">
          <a:off x="3319063" y="1814248"/>
          <a:ext cx="217042" cy="29474"/>
        </a:xfrm>
        <a:custGeom>
          <a:avLst/>
          <a:gdLst/>
          <a:ahLst/>
          <a:cxnLst/>
          <a:rect l="0" t="0" r="0" b="0"/>
          <a:pathLst>
            <a:path>
              <a:moveTo>
                <a:pt x="0" y="14737"/>
              </a:moveTo>
              <a:lnTo>
                <a:pt x="217042"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422159" y="1823559"/>
        <a:ext cx="10852" cy="10852"/>
      </dsp:txXfrm>
    </dsp:sp>
    <dsp:sp modelId="{6F6DCD9C-5954-44DE-87EA-07579746176F}">
      <dsp:nvSpPr>
        <dsp:cNvPr id="0" name=""/>
        <dsp:cNvSpPr/>
      </dsp:nvSpPr>
      <dsp:spPr>
        <a:xfrm>
          <a:off x="3358943" y="1674236"/>
          <a:ext cx="1905204" cy="881239"/>
        </a:xfrm>
        <a:prstGeom prst="ellipse">
          <a:avLst/>
        </a:prstGeom>
        <a:solidFill>
          <a:schemeClr val="accent5">
            <a:hueOff val="-7222319"/>
            <a:satOff val="17784"/>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a:solidFill>
                <a:sysClr val="windowText" lastClr="000000"/>
              </a:solidFill>
              <a:latin typeface="Times New Roman" pitchFamily="18" charset="0"/>
              <a:cs typeface="Times New Roman" pitchFamily="18" charset="0"/>
            </a:rPr>
            <a:t>басқа субъектілерге негізгі құралды жарғы капиталына салым түрінде беру</a:t>
          </a:r>
        </a:p>
      </dsp:txBody>
      <dsp:txXfrm>
        <a:off x="3637954" y="1803290"/>
        <a:ext cx="1347182" cy="623131"/>
      </dsp:txXfrm>
    </dsp:sp>
    <dsp:sp modelId="{EC0B83B6-4CF3-45DC-90F8-8E4A3AC123D4}">
      <dsp:nvSpPr>
        <dsp:cNvPr id="0" name=""/>
        <dsp:cNvSpPr/>
      </dsp:nvSpPr>
      <dsp:spPr>
        <a:xfrm rot="5630196">
          <a:off x="2486855" y="2194750"/>
          <a:ext cx="349956" cy="29474"/>
        </a:xfrm>
        <a:custGeom>
          <a:avLst/>
          <a:gdLst/>
          <a:ahLst/>
          <a:cxnLst/>
          <a:rect l="0" t="0" r="0" b="0"/>
          <a:pathLst>
            <a:path>
              <a:moveTo>
                <a:pt x="0" y="14737"/>
              </a:moveTo>
              <a:lnTo>
                <a:pt x="349956"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653084" y="2200739"/>
        <a:ext cx="17497" cy="17497"/>
      </dsp:txXfrm>
    </dsp:sp>
    <dsp:sp modelId="{07CA021D-3D97-46CE-8E3A-B0BFD8A1BAFE}">
      <dsp:nvSpPr>
        <dsp:cNvPr id="0" name=""/>
        <dsp:cNvSpPr/>
      </dsp:nvSpPr>
      <dsp:spPr>
        <a:xfrm>
          <a:off x="1587381" y="2383931"/>
          <a:ext cx="2070754" cy="816468"/>
        </a:xfrm>
        <a:prstGeom prst="ellipse">
          <a:avLst/>
        </a:prstGeom>
        <a:solidFill>
          <a:schemeClr val="accent5">
            <a:hueOff val="-10833479"/>
            <a:satOff val="26675"/>
            <a:lumOff val="-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a:solidFill>
                <a:sysClr val="windowText" lastClr="000000"/>
              </a:solidFill>
              <a:latin typeface="Times New Roman" pitchFamily="18" charset="0"/>
              <a:cs typeface="Times New Roman" pitchFamily="18" charset="0"/>
            </a:rPr>
            <a:t>кем шығу, табиғи апат және басқа </a:t>
          </a:r>
        </a:p>
      </dsp:txBody>
      <dsp:txXfrm>
        <a:off x="1890636" y="2503500"/>
        <a:ext cx="1464244" cy="577330"/>
      </dsp:txXfrm>
    </dsp:sp>
    <dsp:sp modelId="{995C42DD-8D6E-46F2-8A73-3FBE4658CD17}">
      <dsp:nvSpPr>
        <dsp:cNvPr id="0" name=""/>
        <dsp:cNvSpPr/>
      </dsp:nvSpPr>
      <dsp:spPr>
        <a:xfrm rot="9742014">
          <a:off x="1824158" y="1817731"/>
          <a:ext cx="261578" cy="29474"/>
        </a:xfrm>
        <a:custGeom>
          <a:avLst/>
          <a:gdLst/>
          <a:ahLst/>
          <a:cxnLst/>
          <a:rect l="0" t="0" r="0" b="0"/>
          <a:pathLst>
            <a:path>
              <a:moveTo>
                <a:pt x="0" y="14737"/>
              </a:moveTo>
              <a:lnTo>
                <a:pt x="261578"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948408" y="1825929"/>
        <a:ext cx="13078" cy="13078"/>
      </dsp:txXfrm>
    </dsp:sp>
    <dsp:sp modelId="{3BB0F65D-73D9-4EF0-9BCB-539F5278BE2B}">
      <dsp:nvSpPr>
        <dsp:cNvPr id="0" name=""/>
        <dsp:cNvSpPr/>
      </dsp:nvSpPr>
      <dsp:spPr>
        <a:xfrm>
          <a:off x="104775" y="1683067"/>
          <a:ext cx="1892452" cy="873449"/>
        </a:xfrm>
        <a:prstGeom prst="ellipse">
          <a:avLst/>
        </a:prstGeom>
        <a:solidFill>
          <a:schemeClr val="accent5">
            <a:hueOff val="-14444638"/>
            <a:satOff val="35567"/>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a:solidFill>
                <a:sysClr val="windowText" lastClr="000000"/>
              </a:solidFill>
              <a:latin typeface="Times New Roman" pitchFamily="18" charset="0"/>
              <a:cs typeface="Times New Roman" pitchFamily="18" charset="0"/>
            </a:rPr>
            <a:t>объектілерде ұзақ мерзімді (қаржыландыратын) жалға беру</a:t>
          </a:r>
        </a:p>
      </dsp:txBody>
      <dsp:txXfrm>
        <a:off x="381918" y="1810981"/>
        <a:ext cx="1338166" cy="617621"/>
      </dsp:txXfrm>
    </dsp:sp>
    <dsp:sp modelId="{DE697B3A-9598-424C-87E4-FF4A0A9B4B9E}">
      <dsp:nvSpPr>
        <dsp:cNvPr id="0" name=""/>
        <dsp:cNvSpPr/>
      </dsp:nvSpPr>
      <dsp:spPr>
        <a:xfrm rot="11816568">
          <a:off x="1780244" y="1344610"/>
          <a:ext cx="300673" cy="29474"/>
        </a:xfrm>
        <a:custGeom>
          <a:avLst/>
          <a:gdLst/>
          <a:ahLst/>
          <a:cxnLst/>
          <a:rect l="0" t="0" r="0" b="0"/>
          <a:pathLst>
            <a:path>
              <a:moveTo>
                <a:pt x="0" y="14737"/>
              </a:moveTo>
              <a:lnTo>
                <a:pt x="300673" y="147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923064" y="1351831"/>
        <a:ext cx="15033" cy="15033"/>
      </dsp:txXfrm>
    </dsp:sp>
    <dsp:sp modelId="{ECC96464-3EEC-40D2-8BAA-917B915DB3CB}">
      <dsp:nvSpPr>
        <dsp:cNvPr id="0" name=""/>
        <dsp:cNvSpPr/>
      </dsp:nvSpPr>
      <dsp:spPr>
        <a:xfrm>
          <a:off x="2" y="628262"/>
          <a:ext cx="1954210" cy="881239"/>
        </a:xfrm>
        <a:prstGeom prst="ellipse">
          <a:avLst/>
        </a:prstGeom>
        <a:solidFill>
          <a:schemeClr val="accent5">
            <a:hueOff val="-18055798"/>
            <a:satOff val="44459"/>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err="1">
              <a:solidFill>
                <a:sysClr val="windowText" lastClr="000000"/>
              </a:solidFill>
              <a:latin typeface="Times New Roman" pitchFamily="18" charset="0"/>
              <a:cs typeface="Times New Roman" pitchFamily="18" charset="0"/>
            </a:rPr>
            <a:t>шаруашылық қызметінде пайдаланылмайтын</a:t>
          </a:r>
          <a:r>
            <a:rPr lang="ru-RU" sz="1200" kern="1200" dirty="0">
              <a:solidFill>
                <a:sysClr val="windowText" lastClr="000000"/>
              </a:solidFill>
              <a:latin typeface="Times New Roman" pitchFamily="18" charset="0"/>
              <a:cs typeface="Times New Roman" pitchFamily="18" charset="0"/>
            </a:rPr>
            <a:t> </a:t>
          </a:r>
          <a:r>
            <a:rPr lang="ru-RU" sz="1200" kern="1200" dirty="0" err="1">
              <a:solidFill>
                <a:sysClr val="windowText" lastClr="000000"/>
              </a:solidFill>
              <a:latin typeface="Times New Roman" pitchFamily="18" charset="0"/>
              <a:cs typeface="Times New Roman" pitchFamily="18" charset="0"/>
            </a:rPr>
            <a:t>объектілерді</a:t>
          </a:r>
          <a:r>
            <a:rPr lang="ru-RU" sz="1200" kern="1200" dirty="0">
              <a:solidFill>
                <a:sysClr val="windowText" lastClr="000000"/>
              </a:solidFill>
              <a:latin typeface="Times New Roman" pitchFamily="18" charset="0"/>
              <a:cs typeface="Times New Roman" pitchFamily="18" charset="0"/>
            </a:rPr>
            <a:t> </a:t>
          </a:r>
          <a:r>
            <a:rPr lang="ru-RU" sz="1200" kern="1200" dirty="0" err="1">
              <a:solidFill>
                <a:sysClr val="windowText" lastClr="000000"/>
              </a:solidFill>
              <a:latin typeface="Times New Roman" pitchFamily="18" charset="0"/>
              <a:cs typeface="Times New Roman" pitchFamily="18" charset="0"/>
            </a:rPr>
            <a:t>өткізуде</a:t>
          </a:r>
          <a:endParaRPr lang="ru-RU" sz="1200" kern="1200" dirty="0">
            <a:solidFill>
              <a:sysClr val="windowText" lastClr="000000"/>
            </a:solidFill>
            <a:latin typeface="Times New Roman" pitchFamily="18" charset="0"/>
            <a:cs typeface="Times New Roman" pitchFamily="18" charset="0"/>
          </a:endParaRPr>
        </a:p>
      </dsp:txBody>
      <dsp:txXfrm>
        <a:off x="286189" y="757316"/>
        <a:ext cx="1381836" cy="623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36F39-5ED6-4C90-B2E6-56BF2C6FEF48}">
      <dsp:nvSpPr>
        <dsp:cNvPr id="0" name=""/>
        <dsp:cNvSpPr/>
      </dsp:nvSpPr>
      <dsp:spPr>
        <a:xfrm>
          <a:off x="-6884352" y="-1053446"/>
          <a:ext cx="8200189" cy="8200189"/>
        </a:xfrm>
        <a:prstGeom prst="blockArc">
          <a:avLst>
            <a:gd name="adj1" fmla="val 18900000"/>
            <a:gd name="adj2" fmla="val 2700000"/>
            <a:gd name="adj3" fmla="val 263"/>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7EABBE-FBD7-44A0-9927-0C4B52D81C71}">
      <dsp:nvSpPr>
        <dsp:cNvPr id="0" name=""/>
        <dsp:cNvSpPr/>
      </dsp:nvSpPr>
      <dsp:spPr>
        <a:xfrm>
          <a:off x="427444" y="277001"/>
          <a:ext cx="7422607"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smtClean="0">
              <a:latin typeface="Times New Roman" panose="02020603050405020304" pitchFamily="18" charset="0"/>
              <a:cs typeface="Times New Roman" panose="02020603050405020304" pitchFamily="18" charset="0"/>
            </a:rPr>
            <a:t>негiзгi құралдардың нақты қолда барлығына жене сақталуына бақылаудың қамтамасыз етiлгендiгiн;</a:t>
          </a:r>
          <a:endParaRPr lang="ru-RU" sz="1600" kern="1200" dirty="0">
            <a:latin typeface="Times New Roman" panose="02020603050405020304" pitchFamily="18" charset="0"/>
            <a:cs typeface="Times New Roman" panose="02020603050405020304" pitchFamily="18" charset="0"/>
          </a:endParaRPr>
        </a:p>
      </dsp:txBody>
      <dsp:txXfrm>
        <a:off x="427444" y="277001"/>
        <a:ext cx="7422607" cy="553758"/>
      </dsp:txXfrm>
    </dsp:sp>
    <dsp:sp modelId="{C27143EE-4D0A-4CEF-976C-42F811DB01F1}">
      <dsp:nvSpPr>
        <dsp:cNvPr id="0" name=""/>
        <dsp:cNvSpPr/>
      </dsp:nvSpPr>
      <dsp:spPr>
        <a:xfrm>
          <a:off x="81345" y="207781"/>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D2EB49-0C8F-43B1-8957-E4C656A03893}">
      <dsp:nvSpPr>
        <dsp:cNvPr id="0" name=""/>
        <dsp:cNvSpPr/>
      </dsp:nvSpPr>
      <dsp:spPr>
        <a:xfrm>
          <a:off x="928922" y="1108126"/>
          <a:ext cx="6921129"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dirty="0" smtClean="0">
              <a:latin typeface="Times New Roman" panose="02020603050405020304" pitchFamily="18" charset="0"/>
              <a:cs typeface="Times New Roman" panose="02020603050405020304" pitchFamily="18" charset="0"/>
            </a:rPr>
            <a:t>еңбек құралдарының негiзгi құралдарға дұрыс жатқызыл­ғандығын, олардың жiктелуi, меншiктiк қатынасы және өндiрiс үрдiciне қатысу сипаты бойынша топталғандығын;</a:t>
          </a:r>
          <a:endParaRPr lang="ru-RU" sz="1600" kern="1200" dirty="0">
            <a:latin typeface="Times New Roman" panose="02020603050405020304" pitchFamily="18" charset="0"/>
            <a:cs typeface="Times New Roman" panose="02020603050405020304" pitchFamily="18" charset="0"/>
          </a:endParaRPr>
        </a:p>
      </dsp:txBody>
      <dsp:txXfrm>
        <a:off x="928922" y="1108126"/>
        <a:ext cx="6921129" cy="553758"/>
      </dsp:txXfrm>
    </dsp:sp>
    <dsp:sp modelId="{55E3F4CC-9AB9-4F34-AA5D-56BA9BF0B5EF}">
      <dsp:nvSpPr>
        <dsp:cNvPr id="0" name=""/>
        <dsp:cNvSpPr/>
      </dsp:nvSpPr>
      <dsp:spPr>
        <a:xfrm>
          <a:off x="582823" y="1038906"/>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1FB508-E139-4828-BEB2-8CE116345130}">
      <dsp:nvSpPr>
        <dsp:cNvPr id="0" name=""/>
        <dsp:cNvSpPr/>
      </dsp:nvSpPr>
      <dsp:spPr>
        <a:xfrm>
          <a:off x="1203730" y="1938643"/>
          <a:ext cx="6646321"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smtClean="0">
              <a:latin typeface="Times New Roman" panose="02020603050405020304" pitchFamily="18" charset="0"/>
              <a:cs typeface="Times New Roman" panose="02020603050405020304" pitchFamily="18" charset="0"/>
            </a:rPr>
            <a:t>есепте негiзгi құралдардың дұрыс бағаланғандығын;</a:t>
          </a:r>
          <a:endParaRPr lang="ru-RU" sz="1600" kern="1200" dirty="0">
            <a:latin typeface="Times New Roman" panose="02020603050405020304" pitchFamily="18" charset="0"/>
            <a:cs typeface="Times New Roman" panose="02020603050405020304" pitchFamily="18" charset="0"/>
          </a:endParaRPr>
        </a:p>
      </dsp:txBody>
      <dsp:txXfrm>
        <a:off x="1203730" y="1938643"/>
        <a:ext cx="6646321" cy="553758"/>
      </dsp:txXfrm>
    </dsp:sp>
    <dsp:sp modelId="{D484D254-4860-4C84-93DF-7951174DABC1}">
      <dsp:nvSpPr>
        <dsp:cNvPr id="0" name=""/>
        <dsp:cNvSpPr/>
      </dsp:nvSpPr>
      <dsp:spPr>
        <a:xfrm>
          <a:off x="857631" y="1869423"/>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D49006-FE6F-47A2-83ED-2AC97FB9C3C0}">
      <dsp:nvSpPr>
        <dsp:cNvPr id="0" name=""/>
        <dsp:cNvSpPr/>
      </dsp:nvSpPr>
      <dsp:spPr>
        <a:xfrm>
          <a:off x="1291474" y="2769768"/>
          <a:ext cx="6558578"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smtClean="0">
              <a:latin typeface="Times New Roman" panose="02020603050405020304" pitchFamily="18" charset="0"/>
              <a:cs typeface="Times New Roman" panose="02020603050405020304" pitchFamily="18" charset="0"/>
            </a:rPr>
            <a:t>- есепте негiзгi құралдардың кipic және шығыс операция­ларының дұрыс көрсетiлiп құжатталғандығын;</a:t>
          </a:r>
          <a:endParaRPr lang="ru-RU" sz="1600" kern="1200">
            <a:latin typeface="Times New Roman" panose="02020603050405020304" pitchFamily="18" charset="0"/>
            <a:cs typeface="Times New Roman" panose="02020603050405020304" pitchFamily="18" charset="0"/>
          </a:endParaRPr>
        </a:p>
      </dsp:txBody>
      <dsp:txXfrm>
        <a:off x="1291474" y="2769768"/>
        <a:ext cx="6558578" cy="553758"/>
      </dsp:txXfrm>
    </dsp:sp>
    <dsp:sp modelId="{70F3D58C-F812-4690-9DC8-61243A5AEBFA}">
      <dsp:nvSpPr>
        <dsp:cNvPr id="0" name=""/>
        <dsp:cNvSpPr/>
      </dsp:nvSpPr>
      <dsp:spPr>
        <a:xfrm>
          <a:off x="945374" y="2700548"/>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DA66C9-27B1-4616-9523-5873DA9D844F}">
      <dsp:nvSpPr>
        <dsp:cNvPr id="0" name=""/>
        <dsp:cNvSpPr/>
      </dsp:nvSpPr>
      <dsp:spPr>
        <a:xfrm>
          <a:off x="1203730" y="3600894"/>
          <a:ext cx="6646321"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smtClean="0">
              <a:latin typeface="Times New Roman" panose="02020603050405020304" pitchFamily="18" charset="0"/>
              <a:cs typeface="Times New Roman" panose="02020603050405020304" pitchFamily="18" charset="0"/>
            </a:rPr>
            <a:t>есепте негiзгi құралдарға тозудың жене жөндеудiң дұрыс есептелiп құжатталгандығын;</a:t>
          </a:r>
          <a:endParaRPr lang="ru-RU" sz="1600" kern="1200" dirty="0">
            <a:latin typeface="Times New Roman" panose="02020603050405020304" pitchFamily="18" charset="0"/>
            <a:cs typeface="Times New Roman" panose="02020603050405020304" pitchFamily="18" charset="0"/>
          </a:endParaRPr>
        </a:p>
      </dsp:txBody>
      <dsp:txXfrm>
        <a:off x="1203730" y="3600894"/>
        <a:ext cx="6646321" cy="553758"/>
      </dsp:txXfrm>
    </dsp:sp>
    <dsp:sp modelId="{1B5A8AE1-486B-4CCB-96A4-BBD3241F6F7B}">
      <dsp:nvSpPr>
        <dsp:cNvPr id="0" name=""/>
        <dsp:cNvSpPr/>
      </dsp:nvSpPr>
      <dsp:spPr>
        <a:xfrm>
          <a:off x="857631" y="3531674"/>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34BF0C-B6A5-463F-B169-F2BA32116E56}">
      <dsp:nvSpPr>
        <dsp:cNvPr id="0" name=""/>
        <dsp:cNvSpPr/>
      </dsp:nvSpPr>
      <dsp:spPr>
        <a:xfrm>
          <a:off x="928922" y="4431410"/>
          <a:ext cx="6921129"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smtClean="0">
              <a:latin typeface="Times New Roman" panose="02020603050405020304" pitchFamily="18" charset="0"/>
              <a:cs typeface="Times New Roman" panose="02020603050405020304" pitchFamily="18" charset="0"/>
            </a:rPr>
            <a:t>- негiзгi құралдардың дұрыс жене тиiмдi пайдаланылғанын;</a:t>
          </a:r>
          <a:endParaRPr lang="ru-RU" sz="1600" kern="1200">
            <a:latin typeface="Times New Roman" panose="02020603050405020304" pitchFamily="18" charset="0"/>
            <a:cs typeface="Times New Roman" panose="02020603050405020304" pitchFamily="18" charset="0"/>
          </a:endParaRPr>
        </a:p>
      </dsp:txBody>
      <dsp:txXfrm>
        <a:off x="928922" y="4431410"/>
        <a:ext cx="6921129" cy="553758"/>
      </dsp:txXfrm>
    </dsp:sp>
    <dsp:sp modelId="{F7867828-816C-4C52-8A01-1F6CB43EC5C8}">
      <dsp:nvSpPr>
        <dsp:cNvPr id="0" name=""/>
        <dsp:cNvSpPr/>
      </dsp:nvSpPr>
      <dsp:spPr>
        <a:xfrm>
          <a:off x="582823" y="4362190"/>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84EBBB-DA8A-49C9-BC5D-4A98879FB851}">
      <dsp:nvSpPr>
        <dsp:cNvPr id="0" name=""/>
        <dsp:cNvSpPr/>
      </dsp:nvSpPr>
      <dsp:spPr>
        <a:xfrm>
          <a:off x="427444" y="5262536"/>
          <a:ext cx="7422607" cy="553758"/>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6" tIns="40640" rIns="40640" bIns="40640" numCol="1" spcCol="1270" anchor="ctr" anchorCtr="0">
          <a:noAutofit/>
        </a:bodyPr>
        <a:lstStyle/>
        <a:p>
          <a:pPr lvl="0" algn="l" defTabSz="711200">
            <a:lnSpc>
              <a:spcPct val="90000"/>
            </a:lnSpc>
            <a:spcBef>
              <a:spcPct val="0"/>
            </a:spcBef>
            <a:spcAft>
              <a:spcPct val="35000"/>
            </a:spcAft>
          </a:pPr>
          <a:r>
            <a:rPr lang="kk-KZ" sz="1600" kern="1200" dirty="0" smtClean="0">
              <a:latin typeface="Times New Roman" panose="02020603050405020304" pitchFamily="18" charset="0"/>
              <a:cs typeface="Times New Roman" panose="02020603050405020304" pitchFamily="18" charset="0"/>
            </a:rPr>
            <a:t>бухгалтерлiк есеп пен қорытынды есепте нақты қолда бар негiзгi құралдардың жене олардың қозғалысы туралы мәлiмет­тердiң дұрыс көрсетiлгендiгiн тексеру болып табылады.</a:t>
          </a:r>
          <a:endParaRPr lang="ru-RU" sz="1600" kern="1200" dirty="0">
            <a:latin typeface="Times New Roman" panose="02020603050405020304" pitchFamily="18" charset="0"/>
            <a:cs typeface="Times New Roman" panose="02020603050405020304" pitchFamily="18" charset="0"/>
          </a:endParaRPr>
        </a:p>
      </dsp:txBody>
      <dsp:txXfrm>
        <a:off x="427444" y="5262536"/>
        <a:ext cx="7422607" cy="553758"/>
      </dsp:txXfrm>
    </dsp:sp>
    <dsp:sp modelId="{B1FDB9FA-EC60-4339-A593-80C7E892B652}">
      <dsp:nvSpPr>
        <dsp:cNvPr id="0" name=""/>
        <dsp:cNvSpPr/>
      </dsp:nvSpPr>
      <dsp:spPr>
        <a:xfrm>
          <a:off x="81345" y="5193316"/>
          <a:ext cx="692198" cy="692198"/>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57EBBC-BA15-4921-9E06-3BD6D9446880}" type="datetimeFigureOut">
              <a:rPr lang="ru-RU" smtClean="0"/>
              <a:t>26.03.2020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371AC6-A520-4586-AF5C-5071F7AF6796}" type="slidenum">
              <a:rPr lang="ru-RU" smtClean="0"/>
              <a:t>‹#›</a:t>
            </a:fld>
            <a:endParaRPr lang="ru-RU"/>
          </a:p>
        </p:txBody>
      </p:sp>
    </p:spTree>
    <p:extLst>
      <p:ext uri="{BB962C8B-B14F-4D97-AF65-F5344CB8AC3E}">
        <p14:creationId xmlns:p14="http://schemas.microsoft.com/office/powerpoint/2010/main" val="1562256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7371AC6-A520-4586-AF5C-5071F7AF6796}" type="slidenum">
              <a:rPr lang="ru-RU" smtClean="0"/>
              <a:t>18</a:t>
            </a:fld>
            <a:endParaRPr lang="ru-RU"/>
          </a:p>
        </p:txBody>
      </p:sp>
    </p:spTree>
    <p:extLst>
      <p:ext uri="{BB962C8B-B14F-4D97-AF65-F5344CB8AC3E}">
        <p14:creationId xmlns:p14="http://schemas.microsoft.com/office/powerpoint/2010/main" val="3911677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20" name="Нижний колонтитул 19"/>
          <p:cNvSpPr>
            <a:spLocks noGrp="1"/>
          </p:cNvSpPr>
          <p:nvPr>
            <p:ph type="ftr" sz="quarter" idx="11"/>
          </p:nvPr>
        </p:nvSpPr>
        <p:spPr/>
        <p:txBody>
          <a:bodyPr/>
          <a:lstStyle>
            <a:extLst/>
          </a:lstStyle>
          <a:p>
            <a:endParaRPr lang="ru-RU" dirty="0"/>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Дата 1"/>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26.03.2020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dirty="0"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26.03.2020</a:t>
            </a:fld>
            <a:endParaRPr lang="ru-RU" dirty="0"/>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dirty="0"/>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dirty="0"/>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3648" y="1844824"/>
            <a:ext cx="6858000" cy="1343000"/>
          </a:xfrm>
        </p:spPr>
        <p:txBody>
          <a:bodyPr>
            <a:normAutofit/>
          </a:bodyPr>
          <a:lstStyle/>
          <a:p>
            <a:pPr algn="ctr"/>
            <a:r>
              <a:rPr lang="kk-KZ" sz="3600" b="1" dirty="0" smtClean="0">
                <a:effectLst/>
              </a:rPr>
              <a:t>Дәріс </a:t>
            </a:r>
            <a:r>
              <a:rPr lang="kk-KZ" sz="3600" b="1" dirty="0" smtClean="0">
                <a:effectLst/>
              </a:rPr>
              <a:t>тақырыбы: </a:t>
            </a:r>
            <a:r>
              <a:rPr lang="kk-KZ" sz="3600" b="1" dirty="0" smtClean="0">
                <a:effectLst/>
              </a:rPr>
              <a:t/>
            </a:r>
            <a:br>
              <a:rPr lang="kk-KZ" sz="3600" b="1" dirty="0" smtClean="0">
                <a:effectLst/>
              </a:rPr>
            </a:br>
            <a:r>
              <a:rPr lang="kk-KZ" sz="3600" b="1" dirty="0" smtClean="0">
                <a:effectLst/>
              </a:rPr>
              <a:t>Негізгі </a:t>
            </a:r>
            <a:r>
              <a:rPr lang="kk-KZ" sz="3600" b="1" dirty="0" smtClean="0">
                <a:effectLst/>
              </a:rPr>
              <a:t>құралдар </a:t>
            </a:r>
            <a:r>
              <a:rPr lang="kk-KZ" sz="3600" b="1" dirty="0" smtClean="0">
                <a:effectLst/>
              </a:rPr>
              <a:t>аудиті</a:t>
            </a:r>
            <a:endParaRPr lang="ru-RU" sz="3600" dirty="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err="1" smtClean="0">
                <a:effectLst/>
                <a:latin typeface="Times New Roman" pitchFamily="18" charset="0"/>
                <a:cs typeface="Times New Roman" pitchFamily="18" charset="0"/>
              </a:rPr>
              <a:t>Құнды</a:t>
            </a:r>
            <a:r>
              <a:rPr lang="ru-RU" sz="2400" b="1" dirty="0" smtClean="0">
                <a:effectLst/>
                <a:latin typeface="Times New Roman" pitchFamily="18" charset="0"/>
                <a:cs typeface="Times New Roman" pitchFamily="18" charset="0"/>
              </a:rPr>
              <a:t> </a:t>
            </a:r>
            <a:r>
              <a:rPr lang="ru-RU" sz="2400" b="1" dirty="0" err="1">
                <a:effectLst/>
                <a:latin typeface="Times New Roman" pitchFamily="18" charset="0"/>
                <a:cs typeface="Times New Roman" pitchFamily="18" charset="0"/>
              </a:rPr>
              <a:t>біркелкі</a:t>
            </a:r>
            <a:r>
              <a:rPr lang="ru-RU" sz="2400" b="1" dirty="0">
                <a:effectLst/>
                <a:latin typeface="Times New Roman" pitchFamily="18" charset="0"/>
                <a:cs typeface="Times New Roman" pitchFamily="18" charset="0"/>
              </a:rPr>
              <a:t> </a:t>
            </a:r>
            <a:r>
              <a:rPr lang="ru-RU" sz="2400" b="1" dirty="0" err="1">
                <a:effectLst/>
                <a:latin typeface="Times New Roman" pitchFamily="18" charset="0"/>
                <a:cs typeface="Times New Roman" pitchFamily="18" charset="0"/>
              </a:rPr>
              <a:t>есептеп</a:t>
            </a:r>
            <a:r>
              <a:rPr lang="ru-RU" sz="2400" b="1" dirty="0">
                <a:effectLst/>
                <a:latin typeface="Times New Roman" pitchFamily="18" charset="0"/>
                <a:cs typeface="Times New Roman" pitchFamily="18" charset="0"/>
              </a:rPr>
              <a:t> </a:t>
            </a:r>
            <a:r>
              <a:rPr lang="ru-RU" sz="2400" b="1" dirty="0" err="1">
                <a:effectLst/>
                <a:latin typeface="Times New Roman" pitchFamily="18" charset="0"/>
                <a:cs typeface="Times New Roman" pitchFamily="18" charset="0"/>
              </a:rPr>
              <a:t>шығару</a:t>
            </a:r>
            <a:r>
              <a:rPr lang="ru-RU" sz="2400" b="1" dirty="0">
                <a:effectLst/>
                <a:latin typeface="Times New Roman" pitchFamily="18" charset="0"/>
                <a:cs typeface="Times New Roman" pitchFamily="18" charset="0"/>
              </a:rPr>
              <a:t> </a:t>
            </a:r>
            <a:r>
              <a:rPr lang="ru-RU" sz="2400" b="1" dirty="0" err="1" smtClean="0">
                <a:effectLst/>
                <a:latin typeface="Times New Roman" pitchFamily="18" charset="0"/>
                <a:cs typeface="Times New Roman" pitchFamily="18" charset="0"/>
              </a:rPr>
              <a:t>әдісі</a:t>
            </a:r>
            <a:endParaRPr lang="ru-RU" sz="2400" b="1" dirty="0">
              <a:effectLst/>
            </a:endParaRPr>
          </a:p>
        </p:txBody>
      </p:sp>
      <p:sp>
        <p:nvSpPr>
          <p:cNvPr id="3" name="Объект 2"/>
          <p:cNvSpPr>
            <a:spLocks noGrp="1"/>
          </p:cNvSpPr>
          <p:nvPr>
            <p:ph idx="1"/>
          </p:nvPr>
        </p:nvSpPr>
        <p:spPr>
          <a:xfrm>
            <a:off x="1259632" y="1447800"/>
            <a:ext cx="7416824" cy="4800600"/>
          </a:xfrm>
        </p:spPr>
        <p:txBody>
          <a:bodyPr>
            <a:normAutofit/>
          </a:bodyPr>
          <a:lstStyle/>
          <a:p>
            <a:pPr algn="just"/>
            <a:r>
              <a:rPr lang="kk-KZ" sz="2400" dirty="0">
                <a:latin typeface="Times New Roman" panose="02020603050405020304" pitchFamily="18" charset="0"/>
                <a:cs typeface="Times New Roman" panose="02020603050405020304" pitchFamily="18" charset="0"/>
              </a:rPr>
              <a:t>Бұл әдіс барысында амортизацияланатын объект </a:t>
            </a:r>
            <a:r>
              <a:rPr lang="kk-KZ" sz="2400" dirty="0" smtClean="0">
                <a:latin typeface="Times New Roman" panose="02020603050405020304" pitchFamily="18" charset="0"/>
                <a:cs typeface="Times New Roman" panose="02020603050405020304" pitchFamily="18" charset="0"/>
              </a:rPr>
              <a:t>құны </a:t>
            </a:r>
            <a:r>
              <a:rPr lang="kk-KZ" sz="2400" dirty="0">
                <a:latin typeface="Times New Roman" panose="02020603050405020304" pitchFamily="18" charset="0"/>
                <a:cs typeface="Times New Roman" panose="02020603050405020304" pitchFamily="18" charset="0"/>
              </a:rPr>
              <a:t>өндіріс ұсталуында немесе олардың қызметінің мерзімінде назар аударуында жойылады. Жинақталған тозу біркелкі көбейеді және негізгі құралдардың балансының құны біркелкі азаяды.</a:t>
            </a:r>
            <a:endParaRPr lang="ru-RU" sz="2400" dirty="0">
              <a:latin typeface="Times New Roman" panose="02020603050405020304" pitchFamily="18" charset="0"/>
              <a:cs typeface="Times New Roman" panose="02020603050405020304" pitchFamily="18" charset="0"/>
            </a:endParaRPr>
          </a:p>
          <a:p>
            <a:pPr algn="just"/>
            <a:r>
              <a:rPr lang="kk-KZ" sz="2400" b="1" dirty="0">
                <a:solidFill>
                  <a:srgbClr val="FF0000"/>
                </a:solidFill>
                <a:latin typeface="Times New Roman" panose="02020603050405020304" pitchFamily="18" charset="0"/>
                <a:cs typeface="Times New Roman" panose="02020603050405020304" pitchFamily="18" charset="0"/>
              </a:rPr>
              <a:t>Мысалы. </a:t>
            </a:r>
            <a:r>
              <a:rPr lang="kk-KZ" sz="2400" dirty="0">
                <a:latin typeface="Times New Roman" panose="02020603050405020304" pitchFamily="18" charset="0"/>
                <a:cs typeface="Times New Roman" panose="02020603050405020304" pitchFamily="18" charset="0"/>
              </a:rPr>
              <a:t>Объектті қызмет көрсету мерзімі 5 жыл. Бастапқы құны 160000 теңге, ликвидті құны 10000 теңге, амортизацияның жылдық нормасы 20 %. </a:t>
            </a:r>
            <a:endParaRPr lang="kk-KZ" sz="2400" dirty="0" smtClean="0">
              <a:latin typeface="Times New Roman" panose="02020603050405020304" pitchFamily="18" charset="0"/>
              <a:cs typeface="Times New Roman" panose="02020603050405020304" pitchFamily="18" charset="0"/>
            </a:endParaRPr>
          </a:p>
          <a:p>
            <a:pPr algn="just"/>
            <a:endParaRPr lang="kk-KZ" sz="2400" dirty="0" smtClean="0">
              <a:latin typeface="Times New Roman" panose="02020603050405020304" pitchFamily="18" charset="0"/>
              <a:cs typeface="Times New Roman" panose="02020603050405020304" pitchFamily="18" charset="0"/>
            </a:endParaRPr>
          </a:p>
          <a:p>
            <a:pPr algn="just"/>
            <a:r>
              <a:rPr lang="kk-KZ" sz="2400" dirty="0" smtClean="0">
                <a:latin typeface="Times New Roman" panose="02020603050405020304" pitchFamily="18" charset="0"/>
                <a:cs typeface="Times New Roman" panose="02020603050405020304" pitchFamily="18" charset="0"/>
              </a:rPr>
              <a:t>Айлық </a:t>
            </a:r>
            <a:r>
              <a:rPr lang="kk-KZ" sz="2400" dirty="0">
                <a:latin typeface="Times New Roman" panose="02020603050405020304" pitchFamily="18" charset="0"/>
                <a:cs typeface="Times New Roman" panose="02020603050405020304" pitchFamily="18" charset="0"/>
              </a:rPr>
              <a:t>норма = 20 % 12 ай = 1,667 %. Ай сайынғы амортизация сомасы 1,667 % (160000-10000) 100%=2500.</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6919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404664"/>
            <a:ext cx="7498080" cy="936104"/>
          </a:xfrm>
        </p:spPr>
        <p:txBody>
          <a:bodyPr>
            <a:noAutofit/>
          </a:bodyPr>
          <a:lstStyle/>
          <a:p>
            <a:r>
              <a:rPr lang="kk-KZ" sz="2400" b="1" dirty="0">
                <a:effectLst/>
                <a:latin typeface="Times New Roman" panose="02020603050405020304" pitchFamily="18" charset="0"/>
                <a:cs typeface="Times New Roman" panose="02020603050405020304" pitchFamily="18" charset="0"/>
              </a:rPr>
              <a:t>Амортизацияны  орындалған жұмыстың  көлеміне  пропорционал </a:t>
            </a:r>
            <a:r>
              <a:rPr lang="kk-KZ" sz="2400" b="1" dirty="0" smtClean="0">
                <a:effectLst/>
                <a:latin typeface="Times New Roman" panose="02020603050405020304" pitchFamily="18" charset="0"/>
                <a:cs typeface="Times New Roman" panose="02020603050405020304" pitchFamily="18" charset="0"/>
              </a:rPr>
              <a:t>түрде </a:t>
            </a:r>
            <a:r>
              <a:rPr lang="kk-KZ" sz="2400" b="1" dirty="0">
                <a:effectLst/>
                <a:latin typeface="Times New Roman" panose="02020603050405020304" pitchFamily="18" charset="0"/>
                <a:cs typeface="Times New Roman" panose="02020603050405020304" pitchFamily="18" charset="0"/>
              </a:rPr>
              <a:t>есептеу әдісі (өндірістік тәсіл</a:t>
            </a:r>
            <a:r>
              <a:rPr lang="kk-KZ" sz="2400" b="1" dirty="0" smtClean="0">
                <a:effectLst/>
                <a:latin typeface="Times New Roman" panose="02020603050405020304" pitchFamily="18" charset="0"/>
                <a:cs typeface="Times New Roman" panose="02020603050405020304" pitchFamily="18" charset="0"/>
              </a:rPr>
              <a:t>)</a:t>
            </a:r>
            <a:r>
              <a:rPr lang="ru-RU" sz="2400" b="1" dirty="0">
                <a:effectLst/>
                <a:latin typeface="Times New Roman" panose="02020603050405020304" pitchFamily="18" charset="0"/>
                <a:cs typeface="Times New Roman" panose="02020603050405020304" pitchFamily="18" charset="0"/>
              </a:rPr>
              <a:t/>
            </a:r>
            <a:br>
              <a:rPr lang="ru-RU" sz="2400" b="1" dirty="0">
                <a:effectLst/>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15616" y="1063903"/>
            <a:ext cx="7786112" cy="2077065"/>
          </a:xfrm>
        </p:spPr>
        <p:txBody>
          <a:bodyPr>
            <a:normAutofit/>
          </a:bodyPr>
          <a:lstStyle/>
          <a:p>
            <a:r>
              <a:rPr lang="kk-KZ" sz="1800" dirty="0">
                <a:latin typeface="Times New Roman" panose="02020603050405020304" pitchFamily="18" charset="0"/>
                <a:cs typeface="Times New Roman" panose="02020603050405020304" pitchFamily="18" charset="0"/>
              </a:rPr>
              <a:t>Бұл әдісте негізгі құралдардың тозуы қызмет көрсетуінің нәтижесінде пайда болады. Бұл әдіс арқылы амортизацияланған есептік объектті қолдану периодында анықталады, яғни амортизация сомасы және өндірістік қуаттың арасында тікелей тәуелділік бар. Амортизацияны анықтау үшін уақыт мерзімі әсер етпейді. өндірістік қуат өнімнің шығу бірлігімен, қызмет көрсету сағатымен, қолдану бірлігімен және т.б сипатталады. Тозу сомасы келесідей формула (1) бойынша анықталады:</a:t>
            </a:r>
            <a:endParaRPr lang="ru-RU" sz="1800"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088096681"/>
              </p:ext>
            </p:extLst>
          </p:nvPr>
        </p:nvGraphicFramePr>
        <p:xfrm>
          <a:off x="1187624" y="3314600"/>
          <a:ext cx="2880320" cy="678557"/>
        </p:xfrm>
        <a:graphic>
          <a:graphicData uri="http://schemas.openxmlformats.org/presentationml/2006/ole">
            <mc:AlternateContent xmlns:mc="http://schemas.openxmlformats.org/markup-compatibility/2006">
              <mc:Choice xmlns:v="urn:schemas-microsoft-com:vml" Requires="v">
                <p:oleObj spid="_x0000_s1051" r:id="rId3" imgW="1637589" imgH="393529" progId="Equation.3">
                  <p:embed/>
                </p:oleObj>
              </mc:Choice>
              <mc:Fallback>
                <p:oleObj r:id="rId3" imgW="1637589"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3314600"/>
                        <a:ext cx="2880320" cy="678557"/>
                      </a:xfrm>
                      <a:prstGeom prst="rect">
                        <a:avLst/>
                      </a:prstGeom>
                      <a:solidFill>
                        <a:schemeClr val="accent2"/>
                      </a:solidFill>
                      <a:ln>
                        <a:solidFill>
                          <a:schemeClr val="accent1">
                            <a:lumMod val="75000"/>
                          </a:schemeClr>
                        </a:solidFill>
                      </a:ln>
                    </p:spPr>
                  </p:pic>
                </p:oleObj>
              </mc:Fallback>
            </mc:AlternateContent>
          </a:graphicData>
        </a:graphic>
      </p:graphicFrame>
      <p:sp>
        <p:nvSpPr>
          <p:cNvPr id="6" name="Rectangle 3"/>
          <p:cNvSpPr>
            <a:spLocks noChangeArrowheads="1"/>
          </p:cNvSpPr>
          <p:nvPr/>
        </p:nvSpPr>
        <p:spPr bwMode="auto">
          <a:xfrm>
            <a:off x="5129761" y="709226"/>
            <a:ext cx="40142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1pPr>
            <a:lvl2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2pPr>
            <a:lvl3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3pPr>
            <a:lvl4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4pPr>
            <a:lvl5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5pPr>
            <a:lvl6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6pPr>
            <a:lvl7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7pPr>
            <a:lvl8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8pPr>
            <a:lvl9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1609725" algn="l"/>
                <a:tab pos="3109913" algn="ctr"/>
              </a:tabLst>
            </a:pPr>
            <a:r>
              <a:rPr kumimoji="0" lang="kk-KZ"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4534664" y="3192214"/>
            <a:ext cx="4572000" cy="923330"/>
          </a:xfrm>
          <a:prstGeom prst="rect">
            <a:avLst/>
          </a:prstGeom>
        </p:spPr>
        <p:txBody>
          <a:bodyPr>
            <a:spAutoFit/>
          </a:bodyPr>
          <a:lstStyle/>
          <a:p>
            <a:r>
              <a:rPr lang="kk-KZ" dirty="0">
                <a:latin typeface="Times New Roman" panose="02020603050405020304" pitchFamily="18" charset="0"/>
                <a:cs typeface="Times New Roman" panose="02020603050405020304" pitchFamily="18" charset="0"/>
              </a:rPr>
              <a:t>мұнда, БҚ - бастапқы құн;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ЖҚ – жойылу құн;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ЖЖК - жоспарланған жұмыс көлемі.</a:t>
            </a:r>
            <a:endParaRPr lang="ru-RU" dirty="0">
              <a:latin typeface="Times New Roman" panose="02020603050405020304" pitchFamily="18" charset="0"/>
              <a:cs typeface="Times New Roman" panose="02020603050405020304" pitchFamily="18" charset="0"/>
            </a:endParaRPr>
          </a:p>
        </p:txBody>
      </p:sp>
      <p:sp>
        <p:nvSpPr>
          <p:cNvPr id="13" name="Rectangle 9"/>
          <p:cNvSpPr>
            <a:spLocks noChangeArrowheads="1"/>
          </p:cNvSpPr>
          <p:nvPr/>
        </p:nvSpPr>
        <p:spPr bwMode="auto">
          <a:xfrm>
            <a:off x="683568" y="4437112"/>
            <a:ext cx="3686803" cy="1815882"/>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lvl1pPr indent="450850" fontAlgn="base">
              <a:spcBef>
                <a:spcPct val="0"/>
              </a:spcBef>
              <a:spcAft>
                <a:spcPct val="0"/>
              </a:spcAft>
              <a:tabLst>
                <a:tab pos="1609725" algn="l"/>
                <a:tab pos="3109913" algn="ctr"/>
              </a:tabLst>
              <a:defRPr>
                <a:solidFill>
                  <a:schemeClr val="tx1"/>
                </a:solidFill>
                <a:latin typeface="Arial" pitchFamily="34" charset="0"/>
                <a:cs typeface="Arial" pitchFamily="34" charset="0"/>
              </a:defRPr>
            </a:lvl1pPr>
            <a:lvl2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2pPr>
            <a:lvl3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3pPr>
            <a:lvl4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4pPr>
            <a:lvl5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5pPr>
            <a:lvl6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6pPr>
            <a:lvl7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7pPr>
            <a:lvl8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8pPr>
            <a:lvl9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1609725" algn="l"/>
                <a:tab pos="3109913" algn="ctr"/>
              </a:tabLst>
            </a:pPr>
            <a:r>
              <a:rPr kumimoji="0" lang="kk-KZ" altLang="ru-RU" sz="1400" b="1" i="0" u="none" strike="noStrike" cap="none" normalizeH="0" baseline="0" dirty="0" smtClean="0">
                <a:ln>
                  <a:noFill/>
                </a:ln>
                <a:solidFill>
                  <a:srgbClr val="FF0000"/>
                </a:solidFill>
                <a:effectLst/>
                <a:latin typeface="Times New Roman" panose="02020603050405020304" pitchFamily="18" charset="0"/>
                <a:ea typeface="Times New Roman" pitchFamily="18" charset="0"/>
                <a:cs typeface="Times New Roman" panose="02020603050405020304" pitchFamily="18" charset="0"/>
              </a:rPr>
              <a:t>Мысалы.</a:t>
            </a:r>
            <a:r>
              <a:rPr kumimoji="0" lang="kk-KZ" altLang="ru-RU" sz="14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rPr>
              <a:t> Техникалық паспортқа сәйкес көшірме қондырғысы 700000 көшірме жасау керек және 14000 сағат жұмыс істеуі керек. Бастапқы құны 17000т, ликвидті құны 1300. Есептік жыл ішіндн 10000 көшірме көшірілген, жұмыс уақыты 18100 сағат. Амортизациялық есептеуі анықтау үшін қажет. </a:t>
            </a:r>
            <a:endParaRPr kumimoji="0" lang="ru-RU" alt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Rectangle 9"/>
          <p:cNvSpPr>
            <a:spLocks noChangeArrowheads="1"/>
          </p:cNvSpPr>
          <p:nvPr/>
        </p:nvSpPr>
        <p:spPr bwMode="auto">
          <a:xfrm>
            <a:off x="4768436" y="4437112"/>
            <a:ext cx="4104456" cy="1815882"/>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lvl1pPr indent="450850" fontAlgn="base">
              <a:spcBef>
                <a:spcPct val="0"/>
              </a:spcBef>
              <a:spcAft>
                <a:spcPct val="0"/>
              </a:spcAft>
              <a:tabLst>
                <a:tab pos="1609725" algn="l"/>
                <a:tab pos="3109913" algn="ctr"/>
              </a:tabLst>
              <a:defRPr>
                <a:solidFill>
                  <a:schemeClr val="tx1"/>
                </a:solidFill>
                <a:latin typeface="Arial" pitchFamily="34" charset="0"/>
                <a:cs typeface="Arial" pitchFamily="34" charset="0"/>
              </a:defRPr>
            </a:lvl1pPr>
            <a:lvl2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2pPr>
            <a:lvl3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3pPr>
            <a:lvl4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4pPr>
            <a:lvl5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5pPr>
            <a:lvl6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6pPr>
            <a:lvl7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7pPr>
            <a:lvl8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8pPr>
            <a:lvl9pPr fontAlgn="base">
              <a:spcBef>
                <a:spcPct val="0"/>
              </a:spcBef>
              <a:spcAft>
                <a:spcPct val="0"/>
              </a:spcAft>
              <a:tabLst>
                <a:tab pos="1609725" algn="l"/>
                <a:tab pos="3109913" algn="ctr"/>
              </a:tabLst>
              <a:defRPr>
                <a:solidFill>
                  <a:schemeClr val="tx1"/>
                </a:solidFill>
                <a:latin typeface="Arial" pitchFamily="34" charset="0"/>
                <a:cs typeface="Arial" pitchFamily="34" charset="0"/>
              </a:defRPr>
            </a:lvl9pPr>
          </a:lstStyle>
          <a:p>
            <a:r>
              <a:rPr lang="kk-KZ" sz="1400" dirty="0">
                <a:latin typeface="Times New Roman" panose="02020603050405020304" pitchFamily="18" charset="0"/>
                <a:cs typeface="Times New Roman" panose="02020603050405020304" pitchFamily="18" charset="0"/>
              </a:rPr>
              <a:t>Тозу сомасы = (17000-1300 )  700000=15700  700000 = 0,022 теңге.</a:t>
            </a:r>
            <a:endParaRPr lang="ru-RU" sz="1400" dirty="0">
              <a:latin typeface="Times New Roman" panose="02020603050405020304" pitchFamily="18" charset="0"/>
              <a:cs typeface="Times New Roman" panose="02020603050405020304" pitchFamily="18" charset="0"/>
            </a:endParaRPr>
          </a:p>
          <a:p>
            <a:r>
              <a:rPr lang="kk-KZ" sz="1400" dirty="0">
                <a:latin typeface="Times New Roman" panose="02020603050405020304" pitchFamily="18" charset="0"/>
                <a:cs typeface="Times New Roman" panose="02020603050405020304" pitchFamily="18" charset="0"/>
              </a:rPr>
              <a:t>Тозу сомасы = (17000-1300)  14000 = 1,12 теңге.</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Амортизация </a:t>
            </a:r>
            <a:r>
              <a:rPr lang="ru-RU" sz="1400" dirty="0" err="1">
                <a:latin typeface="Times New Roman" panose="02020603050405020304" pitchFamily="18" charset="0"/>
                <a:cs typeface="Times New Roman" panose="02020603050405020304" pitchFamily="18" charset="0"/>
              </a:rPr>
              <a:t>сомасы</a:t>
            </a:r>
            <a:r>
              <a:rPr lang="ru-RU" sz="1400" dirty="0">
                <a:latin typeface="Times New Roman" panose="02020603050405020304" pitchFamily="18" charset="0"/>
                <a:cs typeface="Times New Roman" panose="02020603050405020304" pitchFamily="18" charset="0"/>
              </a:rPr>
              <a:t> 1 </a:t>
            </a:r>
            <a:r>
              <a:rPr lang="ru-RU" sz="1400" dirty="0" err="1">
                <a:latin typeface="Times New Roman" panose="02020603050405020304" pitchFamily="18" charset="0"/>
                <a:cs typeface="Times New Roman" panose="02020603050405020304" pitchFamily="18" charset="0"/>
              </a:rPr>
              <a:t>жыл</a:t>
            </a:r>
            <a:r>
              <a:rPr lang="kk-KZ" sz="1400" dirty="0">
                <a:latin typeface="Times New Roman" panose="02020603050405020304" pitchFamily="18" charset="0"/>
                <a:cs typeface="Times New Roman" panose="02020603050405020304" pitchFamily="18" charset="0"/>
              </a:rPr>
              <a:t>да</a:t>
            </a:r>
            <a:r>
              <a:rPr lang="ru-RU" sz="1400" dirty="0">
                <a:latin typeface="Times New Roman" panose="02020603050405020304" pitchFamily="18" charset="0"/>
                <a:cs typeface="Times New Roman" panose="02020603050405020304" pitchFamily="18" charset="0"/>
              </a:rPr>
              <a:t>= 0,022 110000 = 2420 т</a:t>
            </a:r>
            <a:r>
              <a:rPr lang="kk-KZ" sz="1400" dirty="0">
                <a:latin typeface="Times New Roman" panose="02020603050405020304" pitchFamily="18" charset="0"/>
                <a:cs typeface="Times New Roman" panose="02020603050405020304" pitchFamily="18" charset="0"/>
              </a:rPr>
              <a:t>еңге.</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Амортизация </a:t>
            </a:r>
            <a:r>
              <a:rPr lang="ru-RU" sz="1400" dirty="0" err="1">
                <a:latin typeface="Times New Roman" panose="02020603050405020304" pitchFamily="18" charset="0"/>
                <a:cs typeface="Times New Roman" panose="02020603050405020304" pitchFamily="18" charset="0"/>
              </a:rPr>
              <a:t>сомасы</a:t>
            </a:r>
            <a:r>
              <a:rPr lang="ru-RU" sz="1400" dirty="0">
                <a:latin typeface="Times New Roman" panose="02020603050405020304" pitchFamily="18" charset="0"/>
                <a:cs typeface="Times New Roman" panose="02020603050405020304" pitchFamily="18" charset="0"/>
              </a:rPr>
              <a:t> 2 </a:t>
            </a:r>
            <a:r>
              <a:rPr lang="ru-RU" sz="1400" dirty="0" err="1">
                <a:latin typeface="Times New Roman" panose="02020603050405020304" pitchFamily="18" charset="0"/>
                <a:cs typeface="Times New Roman" panose="02020603050405020304" pitchFamily="18" charset="0"/>
              </a:rPr>
              <a:t>жылда</a:t>
            </a:r>
            <a:r>
              <a:rPr lang="ru-RU" sz="1400" dirty="0">
                <a:latin typeface="Times New Roman" panose="02020603050405020304" pitchFamily="18" charset="0"/>
                <a:cs typeface="Times New Roman" panose="02020603050405020304" pitchFamily="18" charset="0"/>
              </a:rPr>
              <a:t> = 1,12 18100 = 2128 т</a:t>
            </a:r>
            <a:r>
              <a:rPr lang="kk-KZ" sz="1400" dirty="0">
                <a:latin typeface="Times New Roman" panose="02020603050405020304" pitchFamily="18" charset="0"/>
                <a:cs typeface="Times New Roman" panose="02020603050405020304" pitchFamily="18" charset="0"/>
              </a:rPr>
              <a:t>еңге.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974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7498080" cy="907152"/>
          </a:xfrm>
        </p:spPr>
        <p:txBody>
          <a:bodyPr>
            <a:normAutofit/>
          </a:bodyPr>
          <a:lstStyle/>
          <a:p>
            <a:r>
              <a:rPr lang="kk-KZ" sz="2800" b="1" dirty="0">
                <a:effectLst/>
                <a:latin typeface="Times New Roman" panose="02020603050405020304" pitchFamily="18" charset="0"/>
                <a:cs typeface="Times New Roman" panose="02020603050405020304" pitchFamily="18" charset="0"/>
              </a:rPr>
              <a:t>Кемімелі қалдық </a:t>
            </a:r>
            <a:r>
              <a:rPr lang="kk-KZ" sz="2800" b="1" dirty="0" smtClean="0">
                <a:effectLst/>
                <a:latin typeface="Times New Roman" panose="02020603050405020304" pitchFamily="18" charset="0"/>
                <a:cs typeface="Times New Roman" panose="02020603050405020304" pitchFamily="18" charset="0"/>
              </a:rPr>
              <a:t>әдісі</a:t>
            </a:r>
            <a:endParaRPr lang="ru-RU" sz="2800" b="1" dirty="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83568" y="1196752"/>
            <a:ext cx="8208912" cy="2376264"/>
          </a:xfrm>
        </p:spPr>
        <p:txBody>
          <a:bodyPr>
            <a:normAutofit/>
          </a:bodyPr>
          <a:lstStyle/>
          <a:p>
            <a:r>
              <a:rPr lang="kk-KZ" sz="1800" dirty="0" smtClean="0">
                <a:latin typeface="Times New Roman" panose="02020603050405020304" pitchFamily="18" charset="0"/>
                <a:cs typeface="Times New Roman" panose="02020603050405020304" pitchFamily="18" charset="0"/>
              </a:rPr>
              <a:t>Бұл </a:t>
            </a:r>
            <a:r>
              <a:rPr lang="kk-KZ" sz="1800" dirty="0">
                <a:latin typeface="Times New Roman" panose="02020603050405020304" pitchFamily="18" charset="0"/>
                <a:cs typeface="Times New Roman" panose="02020603050405020304" pitchFamily="18" charset="0"/>
              </a:rPr>
              <a:t>әдісте амортизацияның екі еселенген нормасын біркелкі әдісте қалдық құнына қолданылады.</a:t>
            </a:r>
            <a:endParaRPr lang="ru-RU" sz="1800" dirty="0">
              <a:latin typeface="Times New Roman" panose="02020603050405020304" pitchFamily="18" charset="0"/>
              <a:cs typeface="Times New Roman" panose="02020603050405020304" pitchFamily="18" charset="0"/>
            </a:endParaRPr>
          </a:p>
          <a:p>
            <a:r>
              <a:rPr lang="kk-KZ" sz="1800" b="1" dirty="0">
                <a:solidFill>
                  <a:srgbClr val="FF0000"/>
                </a:solidFill>
                <a:latin typeface="Times New Roman" panose="02020603050405020304" pitchFamily="18" charset="0"/>
                <a:cs typeface="Times New Roman" panose="02020603050405020304" pitchFamily="18" charset="0"/>
              </a:rPr>
              <a:t>Мысалы.</a:t>
            </a:r>
            <a:r>
              <a:rPr lang="kk-KZ" sz="1800" dirty="0">
                <a:latin typeface="Times New Roman" panose="02020603050405020304" pitchFamily="18" charset="0"/>
                <a:cs typeface="Times New Roman" panose="02020603050405020304" pitchFamily="18" charset="0"/>
              </a:rPr>
              <a:t> Қалдықты азайту әдісінде амортизация нормасы 40 % тең (20 % </a:t>
            </a:r>
            <a:r>
              <a:rPr lang="kk-KZ" sz="1800" dirty="0" smtClean="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Бұл 40 % әр жылдың соңындағы қалдық құнына жатады. Болжалды ликвидті құн ақырғы жылдан басқа жыл </a:t>
            </a:r>
            <a:r>
              <a:rPr lang="kk-KZ" sz="1800" dirty="0" smtClean="0">
                <a:latin typeface="Times New Roman" panose="02020603050405020304" pitchFamily="18" charset="0"/>
                <a:cs typeface="Times New Roman" panose="02020603050405020304" pitchFamily="18" charset="0"/>
              </a:rPr>
              <a:t>бойы </a:t>
            </a:r>
            <a:r>
              <a:rPr lang="kk-KZ" sz="1800" dirty="0">
                <a:latin typeface="Times New Roman" panose="02020603050405020304" pitchFamily="18" charset="0"/>
                <a:cs typeface="Times New Roman" panose="02020603050405020304" pitchFamily="18" charset="0"/>
              </a:rPr>
              <a:t>тозуды есептеу назарға алынбайды. Ақырғы жылы амортизация сомасы ақырғы жылдың басына қалдық құннан ликвидті құнды азайтумен есептеледі.</a:t>
            </a:r>
            <a:endParaRPr lang="ru-RU" sz="1800" dirty="0">
              <a:latin typeface="Times New Roman" panose="02020603050405020304" pitchFamily="18" charset="0"/>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46445425"/>
              </p:ext>
            </p:extLst>
          </p:nvPr>
        </p:nvGraphicFramePr>
        <p:xfrm>
          <a:off x="1187624" y="4005064"/>
          <a:ext cx="7499351" cy="1962912"/>
        </p:xfrm>
        <a:graphic>
          <a:graphicData uri="http://schemas.openxmlformats.org/drawingml/2006/table">
            <a:tbl>
              <a:tblPr firstRow="1" firstCol="1" lastRow="1" lastCol="1" bandRow="1" bandCol="1">
                <a:tableStyleId>{5940675A-B579-460E-94D1-54222C63F5DA}</a:tableStyleId>
              </a:tblPr>
              <a:tblGrid>
                <a:gridCol w="1595862"/>
                <a:gridCol w="2318799"/>
                <a:gridCol w="1909335"/>
                <a:gridCol w="1675355"/>
              </a:tblGrid>
              <a:tr h="210312">
                <a:tc>
                  <a:txBody>
                    <a:bodyPr/>
                    <a:lstStyle/>
                    <a:p>
                      <a:pPr algn="ctr">
                        <a:lnSpc>
                          <a:spcPct val="115000"/>
                        </a:lnSpc>
                        <a:spcAft>
                          <a:spcPts val="0"/>
                        </a:spcAft>
                        <a:tabLst>
                          <a:tab pos="1260475" algn="l"/>
                          <a:tab pos="3110230" algn="ctr"/>
                        </a:tabLst>
                      </a:pPr>
                      <a:r>
                        <a:rPr lang="kk-KZ" sz="1600" dirty="0">
                          <a:effectLst/>
                          <a:latin typeface="Times New Roman" panose="02020603050405020304" pitchFamily="18" charset="0"/>
                          <a:cs typeface="Times New Roman" panose="02020603050405020304" pitchFamily="18" charset="0"/>
                        </a:rPr>
                        <a:t>Кезең</a:t>
                      </a:r>
                      <a:endParaRPr lang="ru-RU"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Тозудың жылдық сомасы, теңге</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Жинақталған тозу, теңге</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Қалдық құны</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r>
              <a:tr h="210312">
                <a:tc>
                  <a:txBody>
                    <a:bodyPr/>
                    <a:lstStyle/>
                    <a:p>
                      <a:pPr algn="just">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 жылдың соңы</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64000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64000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96000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r>
              <a:tr h="210312">
                <a:tc>
                  <a:txBody>
                    <a:bodyPr/>
                    <a:lstStyle/>
                    <a:p>
                      <a:pPr algn="just">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2 жылдың соңы</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38400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102400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57600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r>
              <a:tr h="210312">
                <a:tc>
                  <a:txBody>
                    <a:bodyPr/>
                    <a:lstStyle/>
                    <a:p>
                      <a:pPr algn="just">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3 жылдың соңы</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23040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125400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34560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r>
              <a:tr h="210312">
                <a:tc>
                  <a:txBody>
                    <a:bodyPr/>
                    <a:lstStyle/>
                    <a:p>
                      <a:pPr algn="just">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4 жылдың соңы</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13824</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139264</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131736</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r>
              <a:tr h="210312">
                <a:tc>
                  <a:txBody>
                    <a:bodyPr/>
                    <a:lstStyle/>
                    <a:p>
                      <a:pPr algn="just">
                        <a:lnSpc>
                          <a:spcPct val="115000"/>
                        </a:lnSpc>
                        <a:spcAft>
                          <a:spcPts val="0"/>
                        </a:spcAft>
                        <a:tabLst>
                          <a:tab pos="1260475" algn="l"/>
                          <a:tab pos="3110230" algn="ctr"/>
                        </a:tabLst>
                      </a:pPr>
                      <a:r>
                        <a:rPr lang="kk-KZ" sz="1600" dirty="0">
                          <a:effectLst/>
                          <a:latin typeface="Times New Roman" panose="02020603050405020304" pitchFamily="18" charset="0"/>
                          <a:cs typeface="Times New Roman" panose="02020603050405020304" pitchFamily="18" charset="0"/>
                        </a:rPr>
                        <a:t>5 жылдың соңы</a:t>
                      </a:r>
                      <a:endParaRPr lang="ru-RU"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1260475" algn="l"/>
                          <a:tab pos="3110230" algn="ctr"/>
                        </a:tabLst>
                      </a:pPr>
                      <a:r>
                        <a:rPr lang="kk-KZ" sz="1600" dirty="0">
                          <a:effectLst/>
                          <a:latin typeface="Times New Roman" panose="02020603050405020304" pitchFamily="18" charset="0"/>
                          <a:cs typeface="Times New Roman" panose="02020603050405020304" pitchFamily="18" charset="0"/>
                        </a:rPr>
                        <a:t>10736</a:t>
                      </a:r>
                      <a:endParaRPr lang="ru-RU"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a:effectLst/>
                          <a:latin typeface="Times New Roman" panose="02020603050405020304" pitchFamily="18" charset="0"/>
                          <a:cs typeface="Times New Roman" panose="02020603050405020304" pitchFamily="18" charset="0"/>
                        </a:rPr>
                        <a:t>150000</a:t>
                      </a:r>
                      <a:endParaRPr lang="ru-RU" sz="1600">
                        <a:effectLst/>
                        <a:latin typeface="Times New Roman" panose="02020603050405020304" pitchFamily="18" charset="0"/>
                        <a:ea typeface="Times New Roman"/>
                        <a:cs typeface="Times New Roman" panose="02020603050405020304" pitchFamily="18" charset="0"/>
                      </a:endParaRPr>
                    </a:p>
                  </a:txBody>
                  <a:tcPr marL="68580" marR="68580" marT="0" marB="0" anchor="b"/>
                </a:tc>
                <a:tc>
                  <a:txBody>
                    <a:bodyPr/>
                    <a:lstStyle/>
                    <a:p>
                      <a:pPr algn="ctr">
                        <a:lnSpc>
                          <a:spcPct val="115000"/>
                        </a:lnSpc>
                        <a:spcAft>
                          <a:spcPts val="0"/>
                        </a:spcAft>
                        <a:tabLst>
                          <a:tab pos="1260475" algn="l"/>
                          <a:tab pos="3110230" algn="ctr"/>
                        </a:tabLst>
                      </a:pPr>
                      <a:r>
                        <a:rPr lang="kk-KZ" sz="1600" dirty="0">
                          <a:effectLst/>
                          <a:latin typeface="Times New Roman" panose="02020603050405020304" pitchFamily="18" charset="0"/>
                          <a:cs typeface="Times New Roman" panose="02020603050405020304" pitchFamily="18" charset="0"/>
                        </a:rPr>
                        <a:t>10000</a:t>
                      </a:r>
                      <a:endParaRPr lang="ru-RU"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206686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362176" cy="1008112"/>
          </a:xfrm>
        </p:spPr>
        <p:txBody>
          <a:bodyPr>
            <a:normAutofit/>
          </a:bodyPr>
          <a:lstStyle/>
          <a:p>
            <a:pPr algn="ctr"/>
            <a:r>
              <a:rPr lang="kk-KZ" sz="2800" b="1" dirty="0" smtClean="0">
                <a:solidFill>
                  <a:schemeClr val="tx2">
                    <a:lumMod val="60000"/>
                    <a:lumOff val="40000"/>
                  </a:schemeClr>
                </a:solidFill>
                <a:effectLst/>
                <a:latin typeface="Times New Roman" panose="02020603050405020304" pitchFamily="18" charset="0"/>
                <a:cs typeface="Times New Roman" panose="02020603050405020304" pitchFamily="18" charset="0"/>
              </a:rPr>
              <a:t> Негізгі құралдардың тозу мен </a:t>
            </a:r>
            <a:br>
              <a:rPr lang="kk-KZ" sz="2800" b="1" dirty="0" smtClean="0">
                <a:solidFill>
                  <a:schemeClr val="tx2">
                    <a:lumMod val="60000"/>
                    <a:lumOff val="40000"/>
                  </a:schemeClr>
                </a:solidFill>
                <a:effectLst/>
                <a:latin typeface="Times New Roman" panose="02020603050405020304" pitchFamily="18" charset="0"/>
                <a:cs typeface="Times New Roman" panose="02020603050405020304" pitchFamily="18" charset="0"/>
              </a:rPr>
            </a:br>
            <a:r>
              <a:rPr lang="kk-KZ" sz="2800" b="1" dirty="0" smtClean="0">
                <a:solidFill>
                  <a:schemeClr val="tx2">
                    <a:lumMod val="60000"/>
                    <a:lumOff val="40000"/>
                  </a:schemeClr>
                </a:solidFill>
                <a:effectLst/>
                <a:latin typeface="Times New Roman" panose="02020603050405020304" pitchFamily="18" charset="0"/>
                <a:cs typeface="Times New Roman" panose="02020603050405020304" pitchFamily="18" charset="0"/>
              </a:rPr>
              <a:t>амортизация есебі</a:t>
            </a:r>
            <a:endParaRPr lang="ru-RU" sz="2800" b="1" dirty="0">
              <a:solidFill>
                <a:schemeClr val="tx2">
                  <a:lumMod val="60000"/>
                  <a:lumOff val="40000"/>
                </a:schemeClr>
              </a:solidFill>
              <a:effectLst/>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557785053"/>
              </p:ext>
            </p:extLst>
          </p:nvPr>
        </p:nvGraphicFramePr>
        <p:xfrm>
          <a:off x="1403648" y="1988840"/>
          <a:ext cx="7200800" cy="4532929"/>
        </p:xfrm>
        <a:graphic>
          <a:graphicData uri="http://schemas.openxmlformats.org/drawingml/2006/table">
            <a:tbl>
              <a:tblPr>
                <a:tableStyleId>{BDBED569-4797-4DF1-A0F4-6AAB3CD982D8}</a:tableStyleId>
              </a:tblPr>
              <a:tblGrid>
                <a:gridCol w="392730"/>
                <a:gridCol w="4773699"/>
                <a:gridCol w="1029223"/>
                <a:gridCol w="1005148"/>
              </a:tblGrid>
              <a:tr h="300504">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Операциялар мазмұны</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a:latin typeface="Times New Roman" panose="02020603050405020304" pitchFamily="18" charset="0"/>
                          <a:cs typeface="Times New Roman" panose="02020603050405020304" pitchFamily="18" charset="0"/>
                        </a:rPr>
                        <a:t>Дебет</a:t>
                      </a:r>
                      <a:endParaRPr lang="ru-RU" sz="160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a:latin typeface="Times New Roman" panose="02020603050405020304" pitchFamily="18" charset="0"/>
                          <a:cs typeface="Times New Roman" panose="02020603050405020304" pitchFamily="18" charset="0"/>
                        </a:rPr>
                        <a:t>Кредит</a:t>
                      </a:r>
                      <a:endParaRPr lang="ru-RU" sz="1600">
                        <a:latin typeface="Times New Roman" panose="02020603050405020304" pitchFamily="18" charset="0"/>
                        <a:ea typeface="Times New Roman"/>
                        <a:cs typeface="Times New Roman" panose="02020603050405020304" pitchFamily="18" charset="0"/>
                      </a:endParaRPr>
                    </a:p>
                  </a:txBody>
                  <a:tcPr marL="68580" marR="68580" marT="0" marB="0"/>
                </a:tc>
              </a:tr>
              <a:tr h="601009">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00000"/>
                        </a:lnSpc>
                        <a:spcAft>
                          <a:spcPts val="0"/>
                        </a:spcAft>
                      </a:pPr>
                      <a:r>
                        <a:rPr lang="kk-KZ" sz="1600" dirty="0">
                          <a:latin typeface="Times New Roman" panose="02020603050405020304" pitchFamily="18" charset="0"/>
                          <a:cs typeface="Times New Roman" panose="02020603050405020304" pitchFamily="18" charset="0"/>
                        </a:rPr>
                        <a:t>Ұйымға келіп түскен, кіріске алынған негізгі құралдарының тозу сомасына</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a:latin typeface="Times New Roman" panose="02020603050405020304" pitchFamily="18" charset="0"/>
                          <a:cs typeface="Times New Roman" panose="02020603050405020304" pitchFamily="18" charset="0"/>
                        </a:rPr>
                        <a:t>2410</a:t>
                      </a:r>
                      <a:endParaRPr lang="ru-RU" sz="160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a:latin typeface="Times New Roman" panose="02020603050405020304" pitchFamily="18" charset="0"/>
                          <a:cs typeface="Times New Roman" panose="02020603050405020304" pitchFamily="18" charset="0"/>
                        </a:rPr>
                        <a:t>2420</a:t>
                      </a:r>
                      <a:endParaRPr lang="ru-RU" sz="1600">
                        <a:latin typeface="Times New Roman" panose="02020603050405020304" pitchFamily="18" charset="0"/>
                        <a:ea typeface="Times New Roman"/>
                        <a:cs typeface="Times New Roman" panose="02020603050405020304" pitchFamily="18" charset="0"/>
                      </a:endParaRPr>
                    </a:p>
                  </a:txBody>
                  <a:tcPr marL="68580" marR="68580" marT="0" marB="0"/>
                </a:tc>
              </a:tr>
              <a:tr h="1117359">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00000"/>
                        </a:lnSpc>
                        <a:spcAft>
                          <a:spcPts val="0"/>
                        </a:spcAft>
                      </a:pPr>
                      <a:r>
                        <a:rPr lang="kk-KZ" sz="1600" dirty="0">
                          <a:latin typeface="Times New Roman" panose="02020603050405020304" pitchFamily="18" charset="0"/>
                          <a:cs typeface="Times New Roman" panose="02020603050405020304" pitchFamily="18" charset="0"/>
                        </a:rPr>
                        <a:t>Ұйымның басқа заңды және жеке тұлғаларға сатқан немесе басқадай жолмен есептен шығарған негізгі құралдарына бұрын есептелген тозу сомасының есептен шығарылуына</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2410</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r>
              <a:tr h="2514057">
                <a:tc>
                  <a:txBody>
                    <a:bodyPr/>
                    <a:lstStyle/>
                    <a:p>
                      <a:pPr algn="ctr">
                        <a:lnSpc>
                          <a:spcPct val="100000"/>
                        </a:lnSpc>
                        <a:spcAft>
                          <a:spcPts val="0"/>
                        </a:spcAft>
                      </a:pPr>
                      <a:r>
                        <a:rPr lang="kk-KZ"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00000"/>
                        </a:lnSpc>
                        <a:spcAft>
                          <a:spcPts val="0"/>
                        </a:spcAft>
                      </a:pPr>
                      <a:r>
                        <a:rPr lang="kk-KZ" sz="1600" dirty="0">
                          <a:latin typeface="Times New Roman" panose="02020603050405020304" pitchFamily="18" charset="0"/>
                          <a:cs typeface="Times New Roman" panose="02020603050405020304" pitchFamily="18" charset="0"/>
                        </a:rPr>
                        <a:t>Негізі құралдарға есептелген тозу сомасына:</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негізгі өндірісте;</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қосалқы өндірісте;</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жалпы шаруашылыққа арналған;</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сатуға қызмет көрсететін салада;</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күрделі құрылысқа пайдалануда;</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алдағы есепті кезеңге жатқызылғандары:</a:t>
                      </a:r>
                      <a:endParaRPr lang="ru-RU" sz="1600" dirty="0">
                        <a:latin typeface="Times New Roman" panose="02020603050405020304" pitchFamily="18" charset="0"/>
                        <a:cs typeface="Times New Roman" panose="02020603050405020304" pitchFamily="18" charset="0"/>
                      </a:endParaRPr>
                    </a:p>
                    <a:p>
                      <a:pPr marL="342900" lvl="0" indent="-342900" algn="just">
                        <a:lnSpc>
                          <a:spcPct val="100000"/>
                        </a:lnSpc>
                        <a:spcAft>
                          <a:spcPts val="0"/>
                        </a:spcAft>
                        <a:buFont typeface="Times New Roman"/>
                        <a:buChar char="-"/>
                        <a:tabLst>
                          <a:tab pos="685800" algn="l"/>
                        </a:tabLst>
                      </a:pPr>
                      <a:r>
                        <a:rPr lang="kk-KZ" sz="1600" dirty="0">
                          <a:latin typeface="Times New Roman" panose="02020603050405020304" pitchFamily="18" charset="0"/>
                          <a:cs typeface="Times New Roman" panose="02020603050405020304" pitchFamily="18" charset="0"/>
                        </a:rPr>
                        <a:t>қысқа мерзімге жалға берілгендеріне.</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endParaRPr lang="kk-KZ"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en-US" sz="1600" dirty="0">
                          <a:latin typeface="Times New Roman" panose="02020603050405020304" pitchFamily="18" charset="0"/>
                          <a:cs typeface="Times New Roman" panose="02020603050405020304" pitchFamily="18" charset="0"/>
                        </a:rPr>
                        <a:t>8</a:t>
                      </a:r>
                      <a:r>
                        <a:rPr lang="kk-KZ" sz="1600" dirty="0">
                          <a:latin typeface="Times New Roman" panose="02020603050405020304" pitchFamily="18" charset="0"/>
                          <a:cs typeface="Times New Roman" panose="02020603050405020304" pitchFamily="18" charset="0"/>
                        </a:rPr>
                        <a:t>110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en-US" sz="1600" dirty="0">
                          <a:latin typeface="Times New Roman" panose="02020603050405020304" pitchFamily="18" charset="0"/>
                          <a:cs typeface="Times New Roman" panose="02020603050405020304" pitchFamily="18" charset="0"/>
                        </a:rPr>
                        <a:t>8</a:t>
                      </a:r>
                      <a:r>
                        <a:rPr lang="kk-KZ" sz="1600" dirty="0">
                          <a:latin typeface="Times New Roman" panose="02020603050405020304" pitchFamily="18" charset="0"/>
                          <a:cs typeface="Times New Roman" panose="02020603050405020304" pitchFamily="18" charset="0"/>
                        </a:rPr>
                        <a:t>310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7210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7110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2930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1620, 2910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7420</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00000"/>
                        </a:lnSpc>
                        <a:spcAft>
                          <a:spcPts val="0"/>
                        </a:spcAft>
                      </a:pPr>
                      <a:endParaRPr lang="kk-KZ"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cs typeface="Times New Roman" panose="02020603050405020304" pitchFamily="18" charset="0"/>
                      </a:endParaRPr>
                    </a:p>
                    <a:p>
                      <a:pPr algn="ctr">
                        <a:lnSpc>
                          <a:spcPct val="100000"/>
                        </a:lnSpc>
                        <a:spcAft>
                          <a:spcPts val="0"/>
                        </a:spcAft>
                      </a:pPr>
                      <a:r>
                        <a:rPr lang="kk-KZ" sz="1600" dirty="0">
                          <a:latin typeface="Times New Roman" panose="02020603050405020304" pitchFamily="18" charset="0"/>
                          <a:cs typeface="Times New Roman" panose="02020603050405020304" pitchFamily="18" charset="0"/>
                        </a:rPr>
                        <a:t>2420</a:t>
                      </a:r>
                      <a:endParaRPr lang="ru-RU" sz="1600" dirty="0">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
        <p:nvSpPr>
          <p:cNvPr id="3" name="Прямоугольник 2"/>
          <p:cNvSpPr/>
          <p:nvPr/>
        </p:nvSpPr>
        <p:spPr>
          <a:xfrm>
            <a:off x="1403648" y="1196752"/>
            <a:ext cx="7344816" cy="1200329"/>
          </a:xfrm>
          <a:prstGeom prst="rect">
            <a:avLst/>
          </a:prstGeom>
        </p:spPr>
        <p:txBody>
          <a:bodyPr wrap="square">
            <a:spAutoFit/>
          </a:bodyPr>
          <a:lstStyle/>
          <a:p>
            <a:pPr algn="just"/>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құралдардың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тозуы</a:t>
            </a:r>
            <a:r>
              <a:rPr lang="ru-RU" dirty="0" smtClean="0">
                <a:latin typeface="Times New Roman" pitchFamily="18" charset="0"/>
                <a:cs typeface="Times New Roman" pitchFamily="18" charset="0"/>
              </a:rPr>
              <a:t> 2420 «Нег</a:t>
            </a:r>
            <a:r>
              <a:rPr lang="kk-KZ" dirty="0" smtClean="0">
                <a:latin typeface="Times New Roman" pitchFamily="18" charset="0"/>
                <a:cs typeface="Times New Roman" pitchFamily="18" charset="0"/>
              </a:rPr>
              <a:t>ізгі құралдардың амортизациясы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шотында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жүргізіледі</a:t>
            </a:r>
            <a:endParaRPr lang="ru-RU" dirty="0" smtClean="0">
              <a:latin typeface="Times New Roman" pitchFamily="18" charset="0"/>
              <a:cs typeface="Times New Roman" pitchFamily="18" charset="0"/>
            </a:endParaRPr>
          </a:p>
          <a:p>
            <a:pPr algn="just"/>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9858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Негізгі құралдардың аудиті</a:t>
            </a:r>
            <a:endParaRPr lang="ru-RU" dirty="0"/>
          </a:p>
        </p:txBody>
      </p:sp>
      <p:sp>
        <p:nvSpPr>
          <p:cNvPr id="4" name="Прямоугольник 3"/>
          <p:cNvSpPr/>
          <p:nvPr/>
        </p:nvSpPr>
        <p:spPr>
          <a:xfrm>
            <a:off x="1076467" y="1412776"/>
            <a:ext cx="7416824" cy="4401205"/>
          </a:xfrm>
          <a:prstGeom prst="rect">
            <a:avLst/>
          </a:prstGeom>
        </p:spPr>
        <p:txBody>
          <a:bodyPr wrap="square">
            <a:spAutoFit/>
          </a:bodyPr>
          <a:lstStyle/>
          <a:p>
            <a:pPr algn="just"/>
            <a:r>
              <a:rPr lang="kk-KZ" sz="2800" b="1" dirty="0" smtClean="0">
                <a:solidFill>
                  <a:srgbClr val="FF0000"/>
                </a:solidFill>
                <a:latin typeface="Times New Roman" panose="02020603050405020304" pitchFamily="18" charset="0"/>
                <a:cs typeface="Times New Roman" panose="02020603050405020304" pitchFamily="18" charset="0"/>
              </a:rPr>
              <a:t>Негізгі құралдар аудитiнiң </a:t>
            </a:r>
            <a:r>
              <a:rPr lang="kk-KZ" sz="2800" b="1" dirty="0">
                <a:solidFill>
                  <a:srgbClr val="FF0000"/>
                </a:solidFill>
                <a:latin typeface="Times New Roman" panose="02020603050405020304" pitchFamily="18" charset="0"/>
                <a:cs typeface="Times New Roman" panose="02020603050405020304" pitchFamily="18" charset="0"/>
              </a:rPr>
              <a:t>мақсаты </a:t>
            </a:r>
            <a:r>
              <a:rPr lang="kk-KZ" sz="2800" dirty="0">
                <a:latin typeface="Times New Roman" panose="02020603050405020304" pitchFamily="18" charset="0"/>
                <a:cs typeface="Times New Roman" panose="02020603050405020304" pitchFamily="18" charset="0"/>
              </a:rPr>
              <a:t>- негiзгi құралдардың сақталу oрындары бойынша iшкi </a:t>
            </a:r>
            <a:r>
              <a:rPr lang="kk-KZ" sz="2800" dirty="0" smtClean="0">
                <a:latin typeface="Times New Roman" panose="02020603050405020304" pitchFamily="18" charset="0"/>
                <a:cs typeface="Times New Roman" panose="02020603050405020304" pitchFamily="18" charset="0"/>
              </a:rPr>
              <a:t>және </a:t>
            </a:r>
            <a:r>
              <a:rPr lang="kk-KZ" sz="2800" dirty="0">
                <a:latin typeface="Times New Roman" panose="02020603050405020304" pitchFamily="18" charset="0"/>
                <a:cs typeface="Times New Roman" panose="02020603050405020304" pitchFamily="18" charset="0"/>
              </a:rPr>
              <a:t>сыртқы </a:t>
            </a:r>
            <a:r>
              <a:rPr lang="kk-KZ" sz="2800" dirty="0" smtClean="0">
                <a:latin typeface="Times New Roman" panose="02020603050405020304" pitchFamily="18" charset="0"/>
                <a:cs typeface="Times New Roman" panose="02020603050405020304" pitchFamily="18" charset="0"/>
              </a:rPr>
              <a:t>қозғалыстарының  </a:t>
            </a:r>
            <a:r>
              <a:rPr lang="kk-KZ" sz="2800" dirty="0">
                <a:latin typeface="Times New Roman" panose="02020603050405020304" pitchFamily="18" charset="0"/>
                <a:cs typeface="Times New Roman" panose="02020603050405020304" pitchFamily="18" charset="0"/>
              </a:rPr>
              <a:t>құнына, пайдалы қызмет ету мерзіміне енгізілген өзгерістерінің дер кезінде бухгалтерлiк есепте дұрыс көрсетiлгендiгiн </a:t>
            </a:r>
            <a:r>
              <a:rPr lang="kk-KZ" sz="2800" dirty="0" smtClean="0">
                <a:latin typeface="Times New Roman" panose="02020603050405020304" pitchFamily="18" charset="0"/>
                <a:cs typeface="Times New Roman" panose="02020603050405020304" pitchFamily="18" charset="0"/>
              </a:rPr>
              <a:t>және </a:t>
            </a:r>
            <a:r>
              <a:rPr lang="kk-KZ" sz="2800" dirty="0">
                <a:latin typeface="Times New Roman" panose="02020603050405020304" pitchFamily="18" charset="0"/>
                <a:cs typeface="Times New Roman" panose="02020603050405020304" pitchFamily="18" charset="0"/>
              </a:rPr>
              <a:t>оларды қоры­тынды есептегi мәлiметтерiмен сәйкестiгiн тексеру болып табы­лады. </a:t>
            </a:r>
            <a:r>
              <a:rPr lang="kk-KZ" sz="2800" dirty="0" smtClean="0">
                <a:latin typeface="Times New Roman" panose="02020603050405020304" pitchFamily="18" charset="0"/>
                <a:cs typeface="Times New Roman" panose="02020603050405020304" pitchFamily="18" charset="0"/>
              </a:rPr>
              <a:t>Аудитор </a:t>
            </a:r>
            <a:r>
              <a:rPr lang="kk-KZ" sz="2800" dirty="0">
                <a:latin typeface="Times New Roman" panose="02020603050405020304" pitchFamily="18" charset="0"/>
                <a:cs typeface="Times New Roman" panose="02020603050405020304" pitchFamily="18" charset="0"/>
              </a:rPr>
              <a:t>алдына қойған мақсатына жету үшiн тексерудi талап eтeтін басты </a:t>
            </a:r>
            <a:r>
              <a:rPr lang="kk-KZ" sz="2800" dirty="0" smtClean="0">
                <a:latin typeface="Times New Roman" panose="02020603050405020304" pitchFamily="18" charset="0"/>
                <a:cs typeface="Times New Roman" panose="02020603050405020304" pitchFamily="18" charset="0"/>
              </a:rPr>
              <a:t>мiндеттердi </a:t>
            </a:r>
            <a:r>
              <a:rPr lang="kk-KZ" sz="2800" dirty="0">
                <a:latin typeface="Times New Roman" panose="02020603050405020304" pitchFamily="18" charset="0"/>
                <a:cs typeface="Times New Roman" panose="02020603050405020304" pitchFamily="18" charset="0"/>
              </a:rPr>
              <a:t>анықтап алуға тиiс.</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903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16632"/>
            <a:ext cx="7858120" cy="1143000"/>
          </a:xfrm>
        </p:spPr>
        <p:txBody>
          <a:bodyPr>
            <a:noAutofit/>
          </a:bodyPr>
          <a:lstStyle/>
          <a:p>
            <a:r>
              <a:rPr lang="kk-KZ" sz="2400" dirty="0">
                <a:effectLst/>
                <a:latin typeface="Times New Roman" panose="02020603050405020304" pitchFamily="18" charset="0"/>
                <a:cs typeface="Times New Roman" panose="02020603050405020304" pitchFamily="18" charset="0"/>
              </a:rPr>
              <a:t>Негiзгi құралдардың сақталу, есепке алу және пайдалану есебiнiң аудитiнiң басты мiндетi:</a:t>
            </a:r>
            <a:r>
              <a:rPr lang="ru-RU" sz="2400" dirty="0">
                <a:effectLst/>
                <a:latin typeface="Times New Roman" panose="02020603050405020304" pitchFamily="18" charset="0"/>
                <a:cs typeface="Times New Roman" panose="02020603050405020304" pitchFamily="18" charset="0"/>
              </a:rPr>
              <a:t/>
            </a:r>
            <a:br>
              <a:rPr lang="ru-RU" sz="2400" dirty="0">
                <a:effectLst/>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544780784"/>
              </p:ext>
            </p:extLst>
          </p:nvPr>
        </p:nvGraphicFramePr>
        <p:xfrm>
          <a:off x="971600" y="764704"/>
          <a:ext cx="7931398" cy="6093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1701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116632"/>
            <a:ext cx="7498080" cy="778098"/>
          </a:xfrm>
        </p:spPr>
        <p:txBody>
          <a:bodyPr>
            <a:normAutofit fontScale="90000"/>
          </a:bodyPr>
          <a:lstStyle/>
          <a:p>
            <a:r>
              <a:rPr lang="kk-KZ" sz="2800" b="1" dirty="0">
                <a:solidFill>
                  <a:srgbClr val="002060"/>
                </a:solidFill>
                <a:effectLst/>
                <a:latin typeface="Times New Roman" panose="02020603050405020304" pitchFamily="18" charset="0"/>
                <a:cs typeface="Times New Roman" panose="02020603050405020304" pitchFamily="18" charset="0"/>
              </a:rPr>
              <a:t>Негізгі </a:t>
            </a:r>
            <a:r>
              <a:rPr lang="kk-KZ" sz="2800" b="1" dirty="0" smtClean="0">
                <a:solidFill>
                  <a:srgbClr val="002060"/>
                </a:solidFill>
                <a:effectLst/>
                <a:latin typeface="Times New Roman" panose="02020603050405020304" pitchFamily="18" charset="0"/>
                <a:cs typeface="Times New Roman" panose="02020603050405020304" pitchFamily="18" charset="0"/>
              </a:rPr>
              <a:t>құралдар</a:t>
            </a:r>
            <a:r>
              <a:rPr lang="kk-KZ" altLang="ru-RU" sz="2800" b="1" dirty="0">
                <a:solidFill>
                  <a:srgbClr val="002060"/>
                </a:solidFill>
                <a:effectLst/>
                <a:latin typeface="Times New Roman" panose="02020603050405020304" pitchFamily="18" charset="0"/>
                <a:ea typeface="Times New Roman" pitchFamily="18" charset="0"/>
                <a:cs typeface="Times New Roman" panose="02020603050405020304" pitchFamily="18" charset="0"/>
              </a:rPr>
              <a:t> </a:t>
            </a:r>
            <a:r>
              <a:rPr lang="kk-KZ" altLang="ru-RU" sz="2800" b="1" dirty="0" smtClean="0">
                <a:solidFill>
                  <a:srgbClr val="002060"/>
                </a:solidFill>
                <a:effectLst/>
                <a:latin typeface="Times New Roman" panose="02020603050405020304" pitchFamily="18" charset="0"/>
                <a:ea typeface="Times New Roman" pitchFamily="18" charset="0"/>
                <a:cs typeface="Times New Roman" panose="02020603050405020304" pitchFamily="18" charset="0"/>
              </a:rPr>
              <a:t>аудитінің  ақпаратат  көздері</a:t>
            </a:r>
            <a:r>
              <a:rPr lang="ru-RU" sz="2800" b="1" dirty="0">
                <a:solidFill>
                  <a:srgbClr val="002060"/>
                </a:solidFill>
                <a:effectLst/>
                <a:latin typeface="Times New Roman" panose="02020603050405020304" pitchFamily="18" charset="0"/>
                <a:cs typeface="Times New Roman" panose="02020603050405020304" pitchFamily="18" charset="0"/>
              </a:rPr>
              <a:t/>
            </a:r>
            <a:br>
              <a:rPr lang="ru-RU" sz="2800" b="1" dirty="0">
                <a:solidFill>
                  <a:srgbClr val="002060"/>
                </a:solidFill>
                <a:effectLst/>
                <a:latin typeface="Times New Roman" panose="02020603050405020304" pitchFamily="18" charset="0"/>
                <a:cs typeface="Times New Roman" panose="02020603050405020304" pitchFamily="18" charset="0"/>
              </a:rPr>
            </a:br>
            <a:endParaRPr lang="ru-RU" sz="28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3942299638"/>
              </p:ext>
            </p:extLst>
          </p:nvPr>
        </p:nvGraphicFramePr>
        <p:xfrm>
          <a:off x="611560" y="605245"/>
          <a:ext cx="8208912" cy="6064109"/>
        </p:xfrm>
        <a:graphic>
          <a:graphicData uri="http://schemas.openxmlformats.org/drawingml/2006/table">
            <a:tbl>
              <a:tblPr firstRow="1" firstCol="1" bandRow="1">
                <a:tableStyleId>{5940675A-B579-460E-94D1-54222C63F5DA}</a:tableStyleId>
              </a:tblPr>
              <a:tblGrid>
                <a:gridCol w="1005174"/>
                <a:gridCol w="1226375"/>
                <a:gridCol w="5977363"/>
              </a:tblGrid>
              <a:tr h="542803">
                <a:tc>
                  <a:txBody>
                    <a:bodyPr/>
                    <a:lstStyle/>
                    <a:p>
                      <a:pPr algn="ctr">
                        <a:lnSpc>
                          <a:spcPct val="115000"/>
                        </a:lnSpc>
                        <a:spcAft>
                          <a:spcPts val="0"/>
                        </a:spcAft>
                        <a:tabLst>
                          <a:tab pos="2969895" algn="ctr"/>
                          <a:tab pos="5940425" algn="r"/>
                        </a:tabLst>
                      </a:pPr>
                      <a:r>
                        <a:rPr lang="kk-KZ" sz="1600" dirty="0" smtClean="0">
                          <a:effectLst/>
                          <a:latin typeface="Times New Roman" panose="02020603050405020304" pitchFamily="18" charset="0"/>
                          <a:cs typeface="Times New Roman" panose="02020603050405020304" pitchFamily="18" charset="0"/>
                        </a:rPr>
                        <a:t>Реттік №</a:t>
                      </a:r>
                      <a:endParaRPr lang="ru-RU" sz="1600" dirty="0">
                        <a:effectLst/>
                        <a:latin typeface="Times New Roman" panose="02020603050405020304" pitchFamily="18" charset="0"/>
                        <a:ea typeface="Times New Roman"/>
                        <a:cs typeface="Times New Roman" panose="02020603050405020304" pitchFamily="18" charset="0"/>
                      </a:endParaRPr>
                    </a:p>
                  </a:txBody>
                  <a:tcPr marL="55908" marR="55908" marT="0" marB="0" anchor="ctr"/>
                </a:tc>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Нысанның №</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nchor="ctr"/>
                </a:tc>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Нысанның атауы</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nchor="ctr"/>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Есеп саясаты</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2</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Бас кітап, бухгалтерлік есептің тіркелімдері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3</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құралдарды қабылдау-жіберу актісі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542803">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4</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2</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dirty="0">
                          <a:effectLst/>
                          <a:latin typeface="Times New Roman" panose="02020603050405020304" pitchFamily="18" charset="0"/>
                          <a:cs typeface="Times New Roman" panose="02020603050405020304" pitchFamily="18" charset="0"/>
                        </a:rPr>
                        <a:t>Қайта құрылған, жаңғыртылған және жөнделген объектілерді қабылдау-жіберу актісі</a:t>
                      </a:r>
                      <a:endParaRPr lang="ru-RU" sz="1600" dirty="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5</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3</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құралдарды есептен шығару актісі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6</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НҚ-4</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Автокөлік құралдарын есептен шығару акті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7</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5</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 есебінің түгендеу карточкасы</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542803">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8</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6</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құралдардың есебі бойынша түгендеу карточкаларының тізімдемесі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9</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7</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 қозғалысының есеп карточкасы</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381273">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10</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8</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Жалға берілген есеп карточкасы (ұзақ мерзімге жалға беру</a:t>
                      </a:r>
                      <a:r>
                        <a:rPr lang="ru-RU" sz="1600">
                          <a:effectLst/>
                          <a:latin typeface="Times New Roman" panose="02020603050405020304" pitchFamily="18" charset="0"/>
                          <a:cs typeface="Times New Roman" panose="02020603050405020304" pitchFamily="18" charset="0"/>
                        </a:rPr>
                        <a:t>)</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534508">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9</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құралдардың түгендеу тізімі </a:t>
                      </a:r>
                      <a:r>
                        <a:rPr lang="ru-RU" sz="1600">
                          <a:effectLst/>
                          <a:latin typeface="Times New Roman" panose="02020603050405020304" pitchFamily="18" charset="0"/>
                          <a:cs typeface="Times New Roman" panose="02020603050405020304" pitchFamily="18" charset="0"/>
                        </a:rPr>
                        <a:t>(тауып ал</a:t>
                      </a:r>
                      <a:r>
                        <a:rPr lang="kk-KZ" sz="1600">
                          <a:effectLst/>
                          <a:latin typeface="Times New Roman" panose="02020603050405020304" pitchFamily="18" charset="0"/>
                          <a:cs typeface="Times New Roman" panose="02020603050405020304" pitchFamily="18" charset="0"/>
                        </a:rPr>
                        <a:t>ған жері, пайдалану)</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12</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НҚ-10</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Құрал-жабдықтарды қабылдау акті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13</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НҚ-11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Монтажға құрал-жабдықтарды қабылдау-жіберу акті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14</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НҚ-</a:t>
                      </a:r>
                      <a:r>
                        <a:rPr lang="ru-RU" sz="1600">
                          <a:effectLst/>
                          <a:latin typeface="Times New Roman" panose="02020603050405020304" pitchFamily="18" charset="0"/>
                          <a:cs typeface="Times New Roman" panose="02020603050405020304" pitchFamily="18" charset="0"/>
                        </a:rPr>
                        <a:t>12</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Құрал-жабдықтардың анықталған ақауы акті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271401">
                <a:tc>
                  <a:txBody>
                    <a:bodyPr/>
                    <a:lstStyle/>
                    <a:p>
                      <a:pPr algn="ct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15</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ТІЗ-</a:t>
                      </a:r>
                      <a:r>
                        <a:rPr lang="ru-RU" sz="1600">
                          <a:effectLst/>
                          <a:latin typeface="Times New Roman" panose="02020603050405020304" pitchFamily="18" charset="0"/>
                          <a:cs typeface="Times New Roman" panose="02020603050405020304" pitchFamily="18" charset="0"/>
                        </a:rPr>
                        <a:t>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Негізгі құралдың түгендеу тізімдемесі</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r>
              <a:tr h="534508">
                <a:tc>
                  <a:txBody>
                    <a:bodyPr/>
                    <a:lstStyle/>
                    <a:p>
                      <a:pPr algn="ctr">
                        <a:lnSpc>
                          <a:spcPct val="115000"/>
                        </a:lnSpc>
                        <a:spcAft>
                          <a:spcPts val="0"/>
                        </a:spcAft>
                        <a:tabLst>
                          <a:tab pos="2969895" algn="ctr"/>
                          <a:tab pos="5940425" algn="r"/>
                        </a:tabLst>
                      </a:pPr>
                      <a:r>
                        <a:rPr lang="kk-KZ" sz="1600" dirty="0">
                          <a:effectLst/>
                          <a:latin typeface="Times New Roman" panose="02020603050405020304" pitchFamily="18" charset="0"/>
                          <a:cs typeface="Times New Roman" panose="02020603050405020304" pitchFamily="18" charset="0"/>
                        </a:rPr>
                        <a:t>17</a:t>
                      </a:r>
                      <a:endParaRPr lang="ru-RU" sz="1600" dirty="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a:effectLst/>
                          <a:latin typeface="Times New Roman" panose="02020603050405020304" pitchFamily="18" charset="0"/>
                          <a:cs typeface="Times New Roman" panose="02020603050405020304" pitchFamily="18" charset="0"/>
                        </a:rPr>
                        <a:t>ТІЗ-11</a:t>
                      </a:r>
                      <a:endParaRPr lang="ru-RU" sz="1600">
                        <a:effectLst/>
                        <a:latin typeface="Times New Roman" panose="02020603050405020304" pitchFamily="18" charset="0"/>
                        <a:ea typeface="Times New Roman"/>
                        <a:cs typeface="Times New Roman" panose="02020603050405020304" pitchFamily="18" charset="0"/>
                      </a:endParaRPr>
                    </a:p>
                  </a:txBody>
                  <a:tcPr marL="55908" marR="55908" marT="0" marB="0"/>
                </a:tc>
                <a:tc>
                  <a:txBody>
                    <a:bodyPr/>
                    <a:lstStyle/>
                    <a:p>
                      <a:pPr>
                        <a:lnSpc>
                          <a:spcPct val="115000"/>
                        </a:lnSpc>
                        <a:spcAft>
                          <a:spcPts val="0"/>
                        </a:spcAft>
                        <a:tabLst>
                          <a:tab pos="2969895" algn="ctr"/>
                          <a:tab pos="5940425" algn="r"/>
                        </a:tabLst>
                      </a:pPr>
                      <a:r>
                        <a:rPr lang="kk-KZ" sz="1600" dirty="0">
                          <a:effectLst/>
                          <a:latin typeface="Times New Roman" panose="02020603050405020304" pitchFamily="18" charset="0"/>
                          <a:cs typeface="Times New Roman" panose="02020603050405020304" pitchFamily="18" charset="0"/>
                        </a:rPr>
                        <a:t>Негізгі құралдарды түгендеу нәтижелерінің салыстыру ведомосы</a:t>
                      </a:r>
                      <a:endParaRPr lang="ru-RU" sz="1600" dirty="0">
                        <a:effectLst/>
                        <a:latin typeface="Times New Roman" panose="02020603050405020304" pitchFamily="18" charset="0"/>
                        <a:ea typeface="Times New Roman"/>
                        <a:cs typeface="Times New Roman" panose="02020603050405020304" pitchFamily="18" charset="0"/>
                      </a:endParaRPr>
                    </a:p>
                  </a:txBody>
                  <a:tcPr marL="55908" marR="55908" marT="0" marB="0"/>
                </a:tc>
              </a:tr>
            </a:tbl>
          </a:graphicData>
        </a:graphic>
      </p:graphicFrame>
    </p:spTree>
    <p:extLst>
      <p:ext uri="{BB962C8B-B14F-4D97-AF65-F5344CB8AC3E}">
        <p14:creationId xmlns:p14="http://schemas.microsoft.com/office/powerpoint/2010/main" val="3650526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Прямая со стрелкой 10"/>
          <p:cNvCxnSpPr>
            <a:cxnSpLocks noChangeShapeType="1"/>
          </p:cNvCxnSpPr>
          <p:nvPr/>
        </p:nvCxnSpPr>
        <p:spPr bwMode="auto">
          <a:xfrm>
            <a:off x="4394200" y="7191375"/>
            <a:ext cx="0" cy="3619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Прямая со стрелкой 11"/>
          <p:cNvCxnSpPr>
            <a:cxnSpLocks noChangeShapeType="1"/>
          </p:cNvCxnSpPr>
          <p:nvPr/>
        </p:nvCxnSpPr>
        <p:spPr bwMode="auto">
          <a:xfrm>
            <a:off x="5689600" y="7191375"/>
            <a:ext cx="0" cy="3619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Прямая со стрелкой 12"/>
          <p:cNvCxnSpPr>
            <a:cxnSpLocks noChangeShapeType="1"/>
          </p:cNvCxnSpPr>
          <p:nvPr/>
        </p:nvCxnSpPr>
        <p:spPr bwMode="auto">
          <a:xfrm>
            <a:off x="7146925" y="7191375"/>
            <a:ext cx="0" cy="3619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Прямая со стрелкой 13"/>
          <p:cNvCxnSpPr>
            <a:cxnSpLocks noChangeShapeType="1"/>
          </p:cNvCxnSpPr>
          <p:nvPr/>
        </p:nvCxnSpPr>
        <p:spPr bwMode="auto">
          <a:xfrm>
            <a:off x="9156700" y="7191375"/>
            <a:ext cx="0" cy="3619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Rectangle 10"/>
          <p:cNvSpPr>
            <a:spLocks noChangeArrowheads="1"/>
          </p:cNvSpPr>
          <p:nvPr/>
        </p:nvSpPr>
        <p:spPr bwMode="auto">
          <a:xfrm>
            <a:off x="2860675" y="18954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Таблица 19"/>
          <p:cNvGraphicFramePr>
            <a:graphicFrameLocks noGrp="1"/>
          </p:cNvGraphicFramePr>
          <p:nvPr>
            <p:extLst>
              <p:ext uri="{D42A27DB-BD31-4B8C-83A1-F6EECF244321}">
                <p14:modId xmlns:p14="http://schemas.microsoft.com/office/powerpoint/2010/main" val="2659649463"/>
              </p:ext>
            </p:extLst>
          </p:nvPr>
        </p:nvGraphicFramePr>
        <p:xfrm>
          <a:off x="1331640" y="908720"/>
          <a:ext cx="6984776" cy="4844421"/>
        </p:xfrm>
        <a:graphic>
          <a:graphicData uri="http://schemas.openxmlformats.org/drawingml/2006/table">
            <a:tbl>
              <a:tblPr firstRow="1" firstCol="1" lastRow="1" lastCol="1" bandRow="1" bandCol="1">
                <a:tableStyleId>{5940675A-B579-460E-94D1-54222C63F5DA}</a:tableStyleId>
              </a:tblPr>
              <a:tblGrid>
                <a:gridCol w="2736304"/>
                <a:gridCol w="4248472"/>
              </a:tblGrid>
              <a:tr h="243366">
                <a:tc>
                  <a:txBody>
                    <a:bodyPr/>
                    <a:lstStyle/>
                    <a:p>
                      <a:pPr algn="ctr">
                        <a:lnSpc>
                          <a:spcPct val="115000"/>
                        </a:lnSpc>
                        <a:spcAft>
                          <a:spcPts val="0"/>
                        </a:spcAft>
                      </a:pPr>
                      <a:r>
                        <a:rPr lang="kk-KZ" sz="1400" dirty="0">
                          <a:effectLst/>
                          <a:latin typeface="Times New Roman" panose="02020603050405020304" pitchFamily="18" charset="0"/>
                          <a:cs typeface="Times New Roman" panose="02020603050405020304" pitchFamily="18" charset="0"/>
                        </a:rPr>
                        <a:t>Аудит процедуралары</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Ақпарат көздері</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243366">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pPr>
                      <a:r>
                        <a:rPr lang="kk-KZ" sz="14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809412">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1 Баланс көрсеткіштерінің Бас кітаптың негізгі құралдар баптары бойынша мәліметтерімен сәйкестігін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Бухгалтерлік баланс, Бас кітаптағы  2410-2420 шоттар </a:t>
                      </a:r>
                      <a:endParaRPr lang="ru-RU" sz="140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867207">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2 Негізгі құралдардың синтетикалық және аналитикалық есебін жүргізудің дұрыстығын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Бас кітап, 10 және 12 журнал-ордерлер,тозу сомасымен негізгі құралды қайта бағалау есептеулері бойынша әзірлеме кестелер, алғашқы құжаттар</a:t>
                      </a:r>
                      <a:endParaRPr lang="ru-RU" sz="140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1895728">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3 Негізгі құралдардың қойылған және пайдаланатын орындарында бар болуы мен сақталуын бақылауды қамтамасыз етуді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dirty="0">
                          <a:effectLst/>
                          <a:latin typeface="Times New Roman" panose="02020603050405020304" pitchFamily="18" charset="0"/>
                          <a:cs typeface="Times New Roman" panose="02020603050405020304" pitchFamily="18" charset="0"/>
                        </a:rPr>
                        <a:t>Кәсіпорын басшысының тұрақты жұмыс істейтін инвентаризациялау комиссиясын және МЖА тағайындау туралы бұйрықтары, МЖА-мен келісім-шарттар, түгендеу тізімдемесі (опись) және салыстыру ведомстілері, түгендеу актілері, қабылдау-тапсыру актілері, есептің инвентарлық карточкалары мен негізгі құралдардың инвентарлық тізімі (олардың тұрған және пайдаланатын орындары бойынша) және т.б.</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
        <p:nvSpPr>
          <p:cNvPr id="21" name="Прямоугольник 20"/>
          <p:cNvSpPr/>
          <p:nvPr/>
        </p:nvSpPr>
        <p:spPr>
          <a:xfrm>
            <a:off x="2116846" y="188640"/>
            <a:ext cx="4761368" cy="369332"/>
          </a:xfrm>
          <a:prstGeom prst="rect">
            <a:avLst/>
          </a:prstGeom>
        </p:spPr>
        <p:txBody>
          <a:bodyPr wrap="none">
            <a:spAutoFit/>
          </a:bodyPr>
          <a:lstStyle/>
          <a:p>
            <a:r>
              <a:rPr lang="kk-KZ" b="1" dirty="0">
                <a:solidFill>
                  <a:srgbClr val="002060"/>
                </a:solidFill>
                <a:latin typeface="Times New Roman" panose="02020603050405020304" pitchFamily="18" charset="0"/>
                <a:cs typeface="Times New Roman" panose="02020603050405020304" pitchFamily="18" charset="0"/>
              </a:rPr>
              <a:t>Негізгі құралдардың тексеру бағдарламасы</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22" name="Стрелка вниз 21"/>
          <p:cNvSpPr/>
          <p:nvPr/>
        </p:nvSpPr>
        <p:spPr>
          <a:xfrm>
            <a:off x="2860675" y="5661248"/>
            <a:ext cx="576064"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85645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426316624"/>
              </p:ext>
            </p:extLst>
          </p:nvPr>
        </p:nvGraphicFramePr>
        <p:xfrm>
          <a:off x="1259632" y="188640"/>
          <a:ext cx="7272808" cy="1943291"/>
        </p:xfrm>
        <a:graphic>
          <a:graphicData uri="http://schemas.openxmlformats.org/drawingml/2006/table">
            <a:tbl>
              <a:tblPr firstRow="1" firstCol="1" lastRow="1" lastCol="1" bandRow="1" bandCol="1">
                <a:tableStyleId>{5940675A-B579-460E-94D1-54222C63F5DA}</a:tableStyleId>
              </a:tblPr>
              <a:tblGrid>
                <a:gridCol w="2942329"/>
                <a:gridCol w="4330479"/>
              </a:tblGrid>
              <a:tr h="0">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4 Негізгі құралдардың қозғалысы бойынша алғашқы құжаттарды рәсімдеудің дұрыстығын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dirty="0">
                          <a:effectLst/>
                          <a:latin typeface="Times New Roman" panose="02020603050405020304" pitchFamily="18" charset="0"/>
                          <a:cs typeface="Times New Roman" panose="02020603050405020304" pitchFamily="18" charset="0"/>
                        </a:rPr>
                        <a:t>Қабылдау актісі (НҚ-1); жөнделген, қайта құрастырылған және жаңартып, жетілдірген объектілерді қабылдау-тапсыру актісі (НҚ-2); негізгі құралдарды есептен шығару актісі (НҚ-3); көлік құралдарын есептен шығару актісі (НҚ-4); негізгі құралдардың есебі инвентарлық карточкалардың тізімдемесі (НҚ-10); негізгі құрал қозғалысының есебі карточкасы (НҚ-12); т.б</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134215665"/>
              </p:ext>
            </p:extLst>
          </p:nvPr>
        </p:nvGraphicFramePr>
        <p:xfrm>
          <a:off x="1259632" y="2204864"/>
          <a:ext cx="7272808" cy="3111248"/>
        </p:xfrm>
        <a:graphic>
          <a:graphicData uri="http://schemas.openxmlformats.org/drawingml/2006/table">
            <a:tbl>
              <a:tblPr firstRow="1" firstCol="1" lastRow="1" lastCol="1" bandRow="1" bandCol="1">
                <a:tableStyleId>{5940675A-B579-460E-94D1-54222C63F5DA}</a:tableStyleId>
              </a:tblPr>
              <a:tblGrid>
                <a:gridCol w="2942329"/>
                <a:gridCol w="4330479"/>
              </a:tblGrid>
              <a:tr h="0">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 5  Негізгі құралдардың жіктелуін жасаудың дұрыстығын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dirty="0">
                          <a:effectLst/>
                          <a:latin typeface="Times New Roman" panose="02020603050405020304" pitchFamily="18" charset="0"/>
                          <a:cs typeface="Times New Roman" panose="02020603050405020304" pitchFamily="18" charset="0"/>
                        </a:rPr>
                        <a:t>Техникалық құжаттама (паспорт, ерекшеліктері, іріктеп жинақталған ведомость және т.б.) НҚ-1, НҚ-2, НҚ-3, НҚ-4, НҚ-6, НҚ-13 және т.б.</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6  Негізгі құралдарды бағалау мен қайта бағалаудың дұрыстығын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Келісім-шарттық баға хаттамалары, сатып алу-сату келісім-шарттары, негізгі құралдарды қайта бағалаудың әзірлеме кестелері, НҚ-1, НҚ-2, НҚ-6 және т.б.</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7  Негізгі құралдарды кіріске алудың дұрыстығын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Техникалық құжаттама, НҚ-1, НҚ-2, НҚ-6 және т.б., 1-8 журнал ордерлер, Бас кітап </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8  Негізгі құралдардың тозуын есептеу мен көрсетудің дұрыстығын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dirty="0">
                          <a:effectLst/>
                          <a:latin typeface="Times New Roman" panose="02020603050405020304" pitchFamily="18" charset="0"/>
                          <a:cs typeface="Times New Roman" panose="02020603050405020304" pitchFamily="18" charset="0"/>
                        </a:rPr>
                        <a:t>Есеп саясаты жөніндегі бұйрық, негізгі құралдардың тозуын есептеу жөніндегі әзірлеме кестелер, нормативті құжаттар, 10 журнал-ордер, Бас кітап: 2420 және 8410 шоттар.</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750835827"/>
              </p:ext>
            </p:extLst>
          </p:nvPr>
        </p:nvGraphicFramePr>
        <p:xfrm>
          <a:off x="1259632" y="5373217"/>
          <a:ext cx="7272808" cy="1279207"/>
        </p:xfrm>
        <a:graphic>
          <a:graphicData uri="http://schemas.openxmlformats.org/drawingml/2006/table">
            <a:tbl>
              <a:tblPr firstRow="1" firstCol="1" lastRow="1" lastCol="1" bandRow="1" bandCol="1">
                <a:tableStyleId>{5940675A-B579-460E-94D1-54222C63F5DA}</a:tableStyleId>
              </a:tblPr>
              <a:tblGrid>
                <a:gridCol w="2952328"/>
                <a:gridCol w="4320480"/>
              </a:tblGrid>
              <a:tr h="1279207">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9  Негізгі құралдарды жөндеуге кеткен шығындардың негізділігін және оларды бухгалтерлік есеп шоттарында көрсетудің дұрыстығын тексеру</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dirty="0">
                          <a:effectLst/>
                          <a:latin typeface="Times New Roman" panose="02020603050405020304" pitchFamily="18" charset="0"/>
                          <a:cs typeface="Times New Roman" panose="02020603050405020304" pitchFamily="18" charset="0"/>
                        </a:rPr>
                        <a:t>Есеп саясаты жөніндегі бұйрық, жобалық-сметалық құжаттама (ақау (дефект) ведомостілері, сметалар және т.б.); орындаған жұмысты қабылдау-тапсыру актілері, мерьігерлермен келісім-шарттар, басқа алғашқы құжаттар, аналитикалық есеп мәліметтері </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
        <p:nvSpPr>
          <p:cNvPr id="7" name="Стрелка вниз 6"/>
          <p:cNvSpPr/>
          <p:nvPr/>
        </p:nvSpPr>
        <p:spPr>
          <a:xfrm>
            <a:off x="8567936" y="5805264"/>
            <a:ext cx="576064"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22379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797393896"/>
              </p:ext>
            </p:extLst>
          </p:nvPr>
        </p:nvGraphicFramePr>
        <p:xfrm>
          <a:off x="1259632" y="836712"/>
          <a:ext cx="7272808" cy="3601976"/>
        </p:xfrm>
        <a:graphic>
          <a:graphicData uri="http://schemas.openxmlformats.org/drawingml/2006/table">
            <a:tbl>
              <a:tblPr firstRow="1" firstCol="1" lastRow="1" lastCol="1" bandRow="1" bandCol="1">
                <a:tableStyleId>{5940675A-B579-460E-94D1-54222C63F5DA}</a:tableStyleId>
              </a:tblPr>
              <a:tblGrid>
                <a:gridCol w="2942329"/>
                <a:gridCol w="4330479"/>
              </a:tblGrid>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10. Жалға алынған негізгі құралдар бойынша жал төлемін есептеу шоттарда көрсетудің және т.с.с. операциялардың дұрыстығын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Жал шарттары, жалға алынған (ұзақ мерзімді жалға алынған) негізгі құрал-жабдықтар есебі карточкасы (НҚ-12а).</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11. Негізгі құралдардың істен шығуын есепте дұрыс көрсетілуін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ct val="115000"/>
                        </a:lnSpc>
                        <a:spcAft>
                          <a:spcPts val="0"/>
                        </a:spcAft>
                      </a:pPr>
                      <a:r>
                        <a:rPr lang="kk-KZ" sz="1400">
                          <a:effectLst/>
                          <a:latin typeface="Times New Roman" panose="02020603050405020304" pitchFamily="18" charset="0"/>
                          <a:cs typeface="Times New Roman" panose="02020603050405020304" pitchFamily="18" charset="0"/>
                        </a:rPr>
                        <a:t>НҚ- 1, НҚ-3, НҚ-4, НҚ-6, келісім шарттар, ағымдағы түгендеу қорытындылары, 12-журнал-ордер,  Бас кітап.</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12. Негізгі құралға қатысты салықтар есебімен есептеудің дұрыстығын тексеру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Есептеу ведомсотілері, 5-8 Журнал –ордерлері, Бас кітаптағы  3100 бөлімінің  шоттары, салықтар бойынша есеп аырысулар.</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r>
              <a:tr h="0">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13. Негізгі құралдардың техникалық жағдайы мен тиімді пайдалануын сараптау</a:t>
                      </a:r>
                      <a:endParaRPr lang="ru-RU" sz="14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pPr>
                      <a:r>
                        <a:rPr lang="kk-KZ" sz="1400" dirty="0">
                          <a:effectLst/>
                          <a:latin typeface="Times New Roman" panose="02020603050405020304" pitchFamily="18" charset="0"/>
                          <a:cs typeface="Times New Roman" panose="02020603050405020304" pitchFamily="18" charset="0"/>
                        </a:rPr>
                        <a:t>НҚ-ны тиімді қалыптастыру мен пайдалану (қор қайтарымдылығы, экстенсивті, интенсивті және интегралды жүктеме және т.б.) көрсеткіштерінің сараптамалық есептеулер. </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78367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291264" cy="6384202"/>
          </a:xfrm>
        </p:spPr>
        <p:txBody>
          <a:bodyPr>
            <a:noAutofit/>
          </a:bodyPr>
          <a:lstStyle/>
          <a:p>
            <a:r>
              <a:rPr lang="ru-RU" sz="2200" b="1" u="sng" dirty="0" err="1" smtClean="0">
                <a:solidFill>
                  <a:srgbClr val="FF0000"/>
                </a:solidFill>
                <a:latin typeface="Times New Roman" pitchFamily="18" charset="0"/>
                <a:cs typeface="Times New Roman" pitchFamily="18" charset="0"/>
              </a:rPr>
              <a:t>Негізгі</a:t>
            </a:r>
            <a:r>
              <a:rPr lang="ru-RU" sz="2200" b="1" u="sng" dirty="0" smtClean="0">
                <a:solidFill>
                  <a:srgbClr val="FF0000"/>
                </a:solidFill>
                <a:latin typeface="Times New Roman" pitchFamily="18" charset="0"/>
                <a:cs typeface="Times New Roman" pitchFamily="18" charset="0"/>
              </a:rPr>
              <a:t> </a:t>
            </a:r>
            <a:r>
              <a:rPr lang="ru-RU" sz="2200" b="1" u="sng" dirty="0" err="1">
                <a:solidFill>
                  <a:srgbClr val="FF0000"/>
                </a:solidFill>
                <a:latin typeface="Times New Roman" pitchFamily="18" charset="0"/>
                <a:cs typeface="Times New Roman" pitchFamily="18" charset="0"/>
              </a:rPr>
              <a:t>құралдар</a:t>
            </a:r>
            <a:r>
              <a:rPr lang="ru-RU" sz="2200" b="1" u="sng" dirty="0">
                <a:solidFill>
                  <a:srgbClr val="FF0000"/>
                </a:solidFill>
                <a:latin typeface="Times New Roman" pitchFamily="18" charset="0"/>
                <a:cs typeface="Times New Roman" pitchFamily="18" charset="0"/>
              </a:rPr>
              <a:t>- </a:t>
            </a:r>
            <a:r>
              <a:rPr lang="ru-RU" sz="2200" dirty="0" err="1">
                <a:latin typeface="Times New Roman" pitchFamily="18" charset="0"/>
                <a:cs typeface="Times New Roman" pitchFamily="18" charset="0"/>
              </a:rPr>
              <a:t>материалдық</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активтер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олар</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1) компания </a:t>
            </a:r>
            <a:r>
              <a:rPr lang="ru-RU" sz="2200" dirty="0" err="1">
                <a:latin typeface="Times New Roman" pitchFamily="18" charset="0"/>
                <a:cs typeface="Times New Roman" pitchFamily="18" charset="0"/>
              </a:rPr>
              <a:t>немесе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қорларды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жабдықтау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және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қызмет</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атқару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үшін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басқа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компанияларға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жалға</a:t>
            </a:r>
            <a:r>
              <a:rPr lang="ru-RU" sz="2200" dirty="0">
                <a:latin typeface="Times New Roman" pitchFamily="18" charset="0"/>
                <a:cs typeface="Times New Roman" pitchFamily="18" charset="0"/>
              </a:rPr>
              <a:t> беру </a:t>
            </a:r>
            <a:r>
              <a:rPr lang="ru-RU" sz="2200" dirty="0" err="1">
                <a:latin typeface="Times New Roman" pitchFamily="18" charset="0"/>
                <a:cs typeface="Times New Roman" pitchFamily="18" charset="0"/>
              </a:rPr>
              <a:t>үшін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немесе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әкімшілік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мақсаттар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үшін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қолданылатын</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2) </a:t>
            </a:r>
            <a:r>
              <a:rPr lang="ru-RU" sz="2200" dirty="0" err="1">
                <a:latin typeface="Times New Roman" pitchFamily="18" charset="0"/>
                <a:cs typeface="Times New Roman" pitchFamily="18" charset="0"/>
              </a:rPr>
              <a:t>әрбір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кезеңнен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астам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уақыт</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ішінде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қолданылуды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болжайды</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endParaRPr lang="ru-RU" sz="2200" dirty="0" smtClean="0">
              <a:latin typeface="Times New Roman" pitchFamily="18" charset="0"/>
              <a:cs typeface="Times New Roman" pitchFamily="18" charset="0"/>
            </a:endParaRPr>
          </a:p>
          <a:p>
            <a:r>
              <a:rPr lang="ru-RU" sz="2200" b="1" u="sng" dirty="0" err="1" smtClean="0">
                <a:solidFill>
                  <a:srgbClr val="FF0000"/>
                </a:solidFill>
                <a:latin typeface="Times New Roman" pitchFamily="18" charset="0"/>
                <a:cs typeface="Times New Roman" pitchFamily="18" charset="0"/>
              </a:rPr>
              <a:t>Негізгі</a:t>
            </a:r>
            <a:r>
              <a:rPr lang="ru-RU" sz="2200" b="1" u="sng" dirty="0" smtClean="0">
                <a:solidFill>
                  <a:srgbClr val="FF0000"/>
                </a:solidFill>
                <a:latin typeface="Times New Roman" pitchFamily="18" charset="0"/>
                <a:cs typeface="Times New Roman" pitchFamily="18" charset="0"/>
              </a:rPr>
              <a:t> </a:t>
            </a:r>
            <a:r>
              <a:rPr lang="ru-RU" sz="2200" b="1" u="sng" dirty="0" err="1">
                <a:solidFill>
                  <a:srgbClr val="FF0000"/>
                </a:solidFill>
                <a:latin typeface="Times New Roman" pitchFamily="18" charset="0"/>
                <a:cs typeface="Times New Roman" pitchFamily="18" charset="0"/>
              </a:rPr>
              <a:t>құралдардың</a:t>
            </a:r>
            <a:r>
              <a:rPr lang="ru-RU" sz="2200" b="1" u="sng" dirty="0">
                <a:solidFill>
                  <a:srgbClr val="FF0000"/>
                </a:solidFill>
                <a:latin typeface="Times New Roman" pitchFamily="18" charset="0"/>
                <a:cs typeface="Times New Roman" pitchFamily="18" charset="0"/>
              </a:rPr>
              <a:t> </a:t>
            </a:r>
            <a:r>
              <a:rPr lang="ru-RU" sz="2200" b="1" u="sng" dirty="0" err="1">
                <a:solidFill>
                  <a:srgbClr val="FF0000"/>
                </a:solidFill>
                <a:latin typeface="Times New Roman" pitchFamily="18" charset="0"/>
                <a:cs typeface="Times New Roman" pitchFamily="18" charset="0"/>
              </a:rPr>
              <a:t>есебінде</a:t>
            </a:r>
            <a:r>
              <a:rPr lang="ru-RU" sz="2200" b="1" u="sng" dirty="0">
                <a:solidFill>
                  <a:srgbClr val="FF0000"/>
                </a:solidFill>
                <a:latin typeface="Times New Roman" pitchFamily="18" charset="0"/>
                <a:cs typeface="Times New Roman" pitchFamily="18" charset="0"/>
              </a:rPr>
              <a:t> 4 </a:t>
            </a:r>
            <a:r>
              <a:rPr lang="ru-RU" sz="2200" b="1" u="sng" dirty="0" err="1">
                <a:solidFill>
                  <a:srgbClr val="FF0000"/>
                </a:solidFill>
                <a:latin typeface="Times New Roman" pitchFamily="18" charset="0"/>
                <a:cs typeface="Times New Roman" pitchFamily="18" charset="0"/>
              </a:rPr>
              <a:t>ең</a:t>
            </a:r>
            <a:r>
              <a:rPr lang="ru-RU" sz="2200" b="1" u="sng" dirty="0">
                <a:solidFill>
                  <a:srgbClr val="FF0000"/>
                </a:solidFill>
                <a:latin typeface="Times New Roman" pitchFamily="18" charset="0"/>
                <a:cs typeface="Times New Roman" pitchFamily="18" charset="0"/>
              </a:rPr>
              <a:t> </a:t>
            </a:r>
            <a:r>
              <a:rPr lang="ru-RU" sz="2200" b="1" u="sng" dirty="0" err="1">
                <a:solidFill>
                  <a:srgbClr val="FF0000"/>
                </a:solidFill>
                <a:latin typeface="Times New Roman" pitchFamily="18" charset="0"/>
                <a:cs typeface="Times New Roman" pitchFamily="18" charset="0"/>
              </a:rPr>
              <a:t>маңызды</a:t>
            </a:r>
            <a:r>
              <a:rPr lang="ru-RU" sz="2200" b="1" u="sng" dirty="0">
                <a:solidFill>
                  <a:srgbClr val="FF0000"/>
                </a:solidFill>
                <a:latin typeface="Times New Roman" pitchFamily="18" charset="0"/>
                <a:cs typeface="Times New Roman" pitchFamily="18" charset="0"/>
              </a:rPr>
              <a:t> </a:t>
            </a:r>
            <a:r>
              <a:rPr lang="ru-RU" sz="2200" b="1" u="sng" dirty="0" err="1">
                <a:solidFill>
                  <a:srgbClr val="FF0000"/>
                </a:solidFill>
                <a:latin typeface="Times New Roman" pitchFamily="18" charset="0"/>
                <a:cs typeface="Times New Roman" pitchFamily="18" charset="0"/>
              </a:rPr>
              <a:t>әрекеттері</a:t>
            </a:r>
            <a:r>
              <a:rPr lang="ru-RU" sz="2200" b="1" u="sng" dirty="0">
                <a:solidFill>
                  <a:srgbClr val="FF0000"/>
                </a:solidFill>
                <a:latin typeface="Times New Roman" pitchFamily="18" charset="0"/>
                <a:cs typeface="Times New Roman" pitchFamily="18" charset="0"/>
              </a:rPr>
              <a:t> бар: </a:t>
            </a:r>
            <a:br>
              <a:rPr lang="ru-RU" sz="2200" b="1" u="sng" dirty="0">
                <a:solidFill>
                  <a:srgbClr val="FF0000"/>
                </a:solidFill>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негізгі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құралдардың</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алынған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мерзімдегі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тіркелген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сомасы</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негізгі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құралдардың</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пайдалану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мерзімінде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есептейтін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тозу</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ставкасы</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қабылдап</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алынғаннан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кейін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негізгі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құралдардың</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өзгеріп</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отырған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құндары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шоттарда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қалай</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көрсетілетінділігі</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негізгі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құралдардың</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шығарылынуындағы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тіркелуі</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endParaRPr lang="ru-RU" sz="2200" dirty="0" smtClean="0">
              <a:latin typeface="Times New Roman" pitchFamily="18" charset="0"/>
              <a:cs typeface="Times New Roman" pitchFamily="18" charset="0"/>
            </a:endParaRPr>
          </a:p>
          <a:p>
            <a:r>
              <a:rPr lang="ru-RU" sz="2200" b="1" dirty="0" err="1" smtClean="0">
                <a:solidFill>
                  <a:srgbClr val="FF0000"/>
                </a:solidFill>
                <a:latin typeface="Times New Roman" pitchFamily="18" charset="0"/>
                <a:cs typeface="Times New Roman" pitchFamily="18" charset="0"/>
              </a:rPr>
              <a:t>Негіізгі</a:t>
            </a:r>
            <a:r>
              <a:rPr lang="ru-RU" sz="2200" b="1" dirty="0" smtClean="0">
                <a:solidFill>
                  <a:srgbClr val="FF0000"/>
                </a:solidFill>
                <a:latin typeface="Times New Roman" pitchFamily="18" charset="0"/>
                <a:cs typeface="Times New Roman" pitchFamily="18" charset="0"/>
              </a:rPr>
              <a:t> </a:t>
            </a:r>
            <a:r>
              <a:rPr lang="ru-RU" sz="2200" b="1" dirty="0" err="1">
                <a:solidFill>
                  <a:srgbClr val="FF0000"/>
                </a:solidFill>
                <a:latin typeface="Times New Roman" pitchFamily="18" charset="0"/>
                <a:cs typeface="Times New Roman" pitchFamily="18" charset="0"/>
              </a:rPr>
              <a:t>құралдар</a:t>
            </a:r>
            <a:r>
              <a:rPr lang="ru-RU" sz="2200" b="1" dirty="0">
                <a:solidFill>
                  <a:srgbClr val="FF0000"/>
                </a:solidFill>
                <a:latin typeface="Times New Roman" pitchFamily="18" charset="0"/>
                <a:cs typeface="Times New Roman" pitchFamily="18" charset="0"/>
              </a:rPr>
              <a:t> </a:t>
            </a:r>
            <a:r>
              <a:rPr lang="ru-RU" sz="2200" b="1" dirty="0" err="1">
                <a:solidFill>
                  <a:srgbClr val="FF0000"/>
                </a:solidFill>
                <a:latin typeface="Times New Roman" pitchFamily="18" charset="0"/>
                <a:cs typeface="Times New Roman" pitchFamily="18" charset="0"/>
              </a:rPr>
              <a:t>дегеніміз</a:t>
            </a:r>
            <a:r>
              <a:rPr lang="ru-RU" sz="2200" b="1" dirty="0">
                <a:solidFill>
                  <a:srgbClr val="FF0000"/>
                </a:solidFill>
                <a:latin typeface="Times New Roman" pitchFamily="18" charset="0"/>
                <a:cs typeface="Times New Roman" pitchFamily="18" charset="0"/>
              </a:rPr>
              <a:t> </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ұзақ</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уақыт</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бойы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бір</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жылдан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астам</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материалды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өндіріс</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саласында</a:t>
            </a:r>
            <a:r>
              <a:rPr lang="ru-RU" sz="2200" dirty="0">
                <a:latin typeface="Times New Roman" pitchFamily="18" charset="0"/>
                <a:cs typeface="Times New Roman" pitchFamily="18" charset="0"/>
              </a:rPr>
              <a:t> да, </a:t>
            </a:r>
            <a:r>
              <a:rPr lang="ru-RU" sz="2200" dirty="0" err="1">
                <a:latin typeface="Times New Roman" pitchFamily="18" charset="0"/>
                <a:cs typeface="Times New Roman" pitchFamily="18" charset="0"/>
              </a:rPr>
              <a:t>өндірістік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емес</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салада</a:t>
            </a:r>
            <a:r>
              <a:rPr lang="ru-RU" sz="2200" dirty="0">
                <a:latin typeface="Times New Roman" pitchFamily="18" charset="0"/>
                <a:cs typeface="Times New Roman" pitchFamily="18" charset="0"/>
              </a:rPr>
              <a:t> да </a:t>
            </a:r>
            <a:r>
              <a:rPr lang="ru-RU" sz="2200" dirty="0" err="1">
                <a:latin typeface="Times New Roman" pitchFamily="18" charset="0"/>
                <a:cs typeface="Times New Roman" pitchFamily="18" charset="0"/>
              </a:rPr>
              <a:t>еңбек</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құралы</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ретінде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іс-әрекет</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ететін</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материалдық</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активтер</a:t>
            </a: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288643225"/>
      </p:ext>
    </p:extLst>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dirty="0" smtClean="0">
                <a:latin typeface="Times New Roman" panose="02020603050405020304" pitchFamily="18" charset="0"/>
                <a:cs typeface="Times New Roman" panose="02020603050405020304" pitchFamily="18" charset="0"/>
              </a:rPr>
              <a:t>Бақылау сұрақтары</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99592" y="1447800"/>
            <a:ext cx="8034096" cy="4800600"/>
          </a:xfrm>
        </p:spPr>
        <p:txBody>
          <a:bodyPr>
            <a:normAutofit/>
          </a:bodyPr>
          <a:lstStyle/>
          <a:p>
            <a:r>
              <a:rPr lang="kk-KZ" sz="2800" dirty="0">
                <a:latin typeface="Times New Roman" panose="02020603050405020304" pitchFamily="18" charset="0"/>
                <a:cs typeface="Times New Roman" panose="02020603050405020304" pitchFamily="18" charset="0"/>
              </a:rPr>
              <a:t>1) Негізгі құралдарды жіктеу және бағалау. </a:t>
            </a:r>
            <a:endParaRPr lang="ru-RU" sz="2800" dirty="0">
              <a:latin typeface="Times New Roman" panose="02020603050405020304" pitchFamily="18" charset="0"/>
              <a:cs typeface="Times New Roman" panose="02020603050405020304" pitchFamily="18" charset="0"/>
            </a:endParaRPr>
          </a:p>
          <a:p>
            <a:pPr lvl="0"/>
            <a:r>
              <a:rPr lang="kk-KZ" sz="2800" dirty="0" smtClean="0">
                <a:latin typeface="Times New Roman" panose="02020603050405020304" pitchFamily="18" charset="0"/>
                <a:cs typeface="Times New Roman" panose="02020603050405020304" pitchFamily="18" charset="0"/>
              </a:rPr>
              <a:t>2) Негізгі </a:t>
            </a:r>
            <a:r>
              <a:rPr lang="kk-KZ" sz="2800" dirty="0">
                <a:latin typeface="Times New Roman" panose="02020603050405020304" pitchFamily="18" charset="0"/>
                <a:cs typeface="Times New Roman" panose="02020603050405020304" pitchFamily="18" charset="0"/>
              </a:rPr>
              <a:t>құралдардың шығыс етілуі. </a:t>
            </a:r>
            <a:endParaRPr lang="ru-RU" sz="2800" dirty="0">
              <a:latin typeface="Times New Roman" panose="02020603050405020304" pitchFamily="18" charset="0"/>
              <a:cs typeface="Times New Roman" panose="02020603050405020304" pitchFamily="18" charset="0"/>
            </a:endParaRPr>
          </a:p>
          <a:p>
            <a:pPr lvl="0"/>
            <a:r>
              <a:rPr lang="kk-KZ" sz="2800" dirty="0" smtClean="0">
                <a:latin typeface="Times New Roman" panose="02020603050405020304" pitchFamily="18" charset="0"/>
                <a:cs typeface="Times New Roman" panose="02020603050405020304" pitchFamily="18" charset="0"/>
              </a:rPr>
              <a:t>3) Негізгі </a:t>
            </a:r>
            <a:r>
              <a:rPr lang="kk-KZ" sz="2800" dirty="0">
                <a:latin typeface="Times New Roman" panose="02020603050405020304" pitchFamily="18" charset="0"/>
                <a:cs typeface="Times New Roman" panose="02020603050405020304" pitchFamily="18" charset="0"/>
              </a:rPr>
              <a:t>құралдарды түгендеу. </a:t>
            </a:r>
            <a:endParaRPr lang="ru-RU" sz="2800" dirty="0">
              <a:latin typeface="Times New Roman" panose="02020603050405020304" pitchFamily="18" charset="0"/>
              <a:cs typeface="Times New Roman" panose="02020603050405020304" pitchFamily="18" charset="0"/>
            </a:endParaRPr>
          </a:p>
          <a:p>
            <a:r>
              <a:rPr lang="kk-KZ" sz="2800" dirty="0" smtClean="0">
                <a:latin typeface="Times New Roman" panose="02020603050405020304" pitchFamily="18" charset="0"/>
                <a:cs typeface="Times New Roman" panose="02020603050405020304" pitchFamily="18" charset="0"/>
              </a:rPr>
              <a:t>4)  </a:t>
            </a:r>
            <a:r>
              <a:rPr lang="kk-KZ" sz="2800" dirty="0">
                <a:latin typeface="Times New Roman" panose="02020603050405020304" pitchFamily="18" charset="0"/>
                <a:cs typeface="Times New Roman" panose="02020603050405020304" pitchFamily="18" charset="0"/>
              </a:rPr>
              <a:t>Негізгі құралдардың амортизациясы және есептеу әдістері</a:t>
            </a:r>
            <a:r>
              <a:rPr lang="kk-KZ" sz="2800" dirty="0" smtClean="0">
                <a:latin typeface="Times New Roman" panose="02020603050405020304" pitchFamily="18" charset="0"/>
                <a:cs typeface="Times New Roman" panose="02020603050405020304" pitchFamily="18" charset="0"/>
              </a:rPr>
              <a:t>.</a:t>
            </a:r>
          </a:p>
          <a:p>
            <a:r>
              <a:rPr lang="kk-KZ" sz="2800" dirty="0" smtClean="0">
                <a:latin typeface="Times New Roman" panose="02020603050405020304" pitchFamily="18" charset="0"/>
                <a:cs typeface="Times New Roman" panose="02020603050405020304" pitchFamily="18" charset="0"/>
              </a:rPr>
              <a:t>5) </a:t>
            </a:r>
            <a:r>
              <a:rPr lang="kk-KZ" sz="2800" dirty="0">
                <a:latin typeface="Times New Roman" panose="02020603050405020304" pitchFamily="18" charset="0"/>
                <a:cs typeface="Times New Roman" panose="02020603050405020304" pitchFamily="18" charset="0"/>
              </a:rPr>
              <a:t>Негізгі </a:t>
            </a:r>
            <a:r>
              <a:rPr lang="kk-KZ" sz="2800" dirty="0" smtClean="0">
                <a:latin typeface="Times New Roman" panose="02020603050405020304" pitchFamily="18" charset="0"/>
                <a:cs typeface="Times New Roman" panose="02020603050405020304" pitchFamily="18" charset="0"/>
              </a:rPr>
              <a:t>құралдар аудитінің процедуралары мен ақпарат көздері</a:t>
            </a:r>
            <a:endParaRPr lang="ru-RU" sz="2800" dirty="0">
              <a:latin typeface="Times New Roman" panose="02020603050405020304" pitchFamily="18" charset="0"/>
              <a:cs typeface="Times New Roman" panose="02020603050405020304" pitchFamily="18" charset="0"/>
            </a:endParaRPr>
          </a:p>
          <a:p>
            <a:pPr marL="82296" indent="0">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5724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9481466">
            <a:off x="1187624" y="2708920"/>
            <a:ext cx="7498080" cy="1143000"/>
          </a:xfrm>
        </p:spPr>
        <p:txBody>
          <a:bodyPr/>
          <a:lstStyle/>
          <a:p>
            <a:r>
              <a:rPr lang="kk-KZ" dirty="0" smtClean="0"/>
              <a:t>НАЗАРЛАРЫҢЫЗҒА </a:t>
            </a:r>
            <a:r>
              <a:rPr lang="kk-KZ" dirty="0" smtClean="0"/>
              <a:t>РАҚМЕТ</a:t>
            </a:r>
            <a:r>
              <a:rPr lang="kk-KZ" dirty="0" smtClean="0"/>
              <a:t>!</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401080" cy="6357982"/>
          </a:xfrm>
        </p:spPr>
        <p:txBody>
          <a:bodyPr>
            <a:normAutofit fontScale="70000" lnSpcReduction="20000"/>
          </a:bodyPr>
          <a:lstStyle/>
          <a:p>
            <a:pPr algn="just"/>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құралдар</a:t>
            </a:r>
            <a:r>
              <a:rPr lang="ru-RU" dirty="0">
                <a:latin typeface="Times New Roman" pitchFamily="18" charset="0"/>
                <a:cs typeface="Times New Roman" pitchFamily="18" charset="0"/>
              </a:rPr>
              <a:t> ХҚЕС №16 «</a:t>
            </a:r>
            <a:r>
              <a:rPr lang="ru-RU" dirty="0" err="1">
                <a:latin typeface="Times New Roman" pitchFamily="18" charset="0"/>
                <a:cs typeface="Times New Roman" pitchFamily="18" charset="0"/>
              </a:rPr>
              <a:t>Жылжымайтын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ғимараттар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жабдықтар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жіктеледі</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endParaRPr lang="ru-RU" dirty="0" smtClean="0">
              <a:latin typeface="Times New Roman" pitchFamily="18" charset="0"/>
              <a:cs typeface="Times New Roman" pitchFamily="18" charset="0"/>
            </a:endParaRPr>
          </a:p>
          <a:p>
            <a:r>
              <a:rPr lang="ru-RU" b="1" dirty="0" err="1" smtClean="0">
                <a:solidFill>
                  <a:srgbClr val="FF0000"/>
                </a:solidFill>
                <a:latin typeface="Times New Roman" pitchFamily="18" charset="0"/>
                <a:cs typeface="Times New Roman" pitchFamily="18" charset="0"/>
              </a:rPr>
              <a:t>салалар</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бойынша</a:t>
            </a:r>
            <a:r>
              <a:rPr lang="ru-RU" b="1" dirty="0" smtClean="0">
                <a:solidFill>
                  <a:srgbClr val="FF0000"/>
                </a:solidFill>
                <a:latin typeface="Times New Roman" pitchFamily="18" charset="0"/>
                <a:cs typeface="Times New Roman" pitchFamily="18" charset="0"/>
              </a:rPr>
              <a:t>: </a:t>
            </a:r>
            <a:r>
              <a:rPr lang="ru-RU" b="1" i="1" dirty="0">
                <a:solidFill>
                  <a:srgbClr val="0070C0"/>
                </a:solidFill>
                <a:latin typeface="Times New Roman" pitchFamily="18" charset="0"/>
                <a:cs typeface="Times New Roman" pitchFamily="18" charset="0"/>
              </a:rPr>
              <a:t/>
            </a:r>
            <a:br>
              <a:rPr lang="ru-RU" b="1" i="1" dirty="0">
                <a:solidFill>
                  <a:srgbClr val="0070C0"/>
                </a:solidFill>
                <a:latin typeface="Times New Roman" pitchFamily="18" charset="0"/>
                <a:cs typeface="Times New Roman" pitchFamily="18" charset="0"/>
              </a:rPr>
            </a:b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a:t>
            </a:r>
            <a:r>
              <a:rPr lang="ru-RU" dirty="0" err="1" smtClean="0">
                <a:latin typeface="Times New Roman" pitchFamily="18" charset="0"/>
                <a:cs typeface="Times New Roman" pitchFamily="18" charset="0"/>
              </a:rPr>
              <a:t>ндірістік</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өндірістік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тікелей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өндірістің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құрайтын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құралдар</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2) </a:t>
            </a:r>
            <a:r>
              <a:rPr lang="ru-RU" dirty="0" err="1" smtClean="0">
                <a:latin typeface="Times New Roman" pitchFamily="18" charset="0"/>
                <a:cs typeface="Times New Roman" pitchFamily="18" charset="0"/>
              </a:rPr>
              <a:t>өндірістік</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тұтыну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құралдар</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пайдалану</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бағыты</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бойынша</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түрлер</a:t>
            </a:r>
            <a:r>
              <a:rPr lang="ru-RU" b="1" dirty="0">
                <a:solidFill>
                  <a:srgbClr val="FF0000"/>
                </a:solidFill>
                <a:latin typeface="Times New Roman" pitchFamily="18" charset="0"/>
                <a:cs typeface="Times New Roman" pitchFamily="18" charset="0"/>
              </a:rPr>
              <a:t> мен </a:t>
            </a:r>
            <a:r>
              <a:rPr lang="ru-RU" b="1" dirty="0" err="1">
                <a:solidFill>
                  <a:srgbClr val="FF0000"/>
                </a:solidFill>
                <a:latin typeface="Times New Roman" pitchFamily="18" charset="0"/>
                <a:cs typeface="Times New Roman" pitchFamily="18" charset="0"/>
              </a:rPr>
              <a:t>түр</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топтарына</a:t>
            </a:r>
            <a:r>
              <a:rPr lang="ru-RU" b="1" dirty="0">
                <a:solidFill>
                  <a:srgbClr val="FF0000"/>
                </a:solidFill>
                <a:latin typeface="Times New Roman" pitchFamily="18" charset="0"/>
                <a:cs typeface="Times New Roman" pitchFamily="18" charset="0"/>
              </a:rPr>
              <a:t>: </a:t>
            </a:r>
            <a:r>
              <a:rPr lang="ru-RU" b="1" i="1" dirty="0">
                <a:solidFill>
                  <a:srgbClr val="0070C0"/>
                </a:solidFill>
                <a:latin typeface="Times New Roman" pitchFamily="18" charset="0"/>
                <a:cs typeface="Times New Roman" pitchFamily="18" charset="0"/>
              </a:rPr>
              <a:t/>
            </a:r>
            <a:br>
              <a:rPr lang="ru-RU" b="1" i="1" dirty="0">
                <a:solidFill>
                  <a:srgbClr val="0070C0"/>
                </a:solidFill>
                <a:latin typeface="Times New Roman" pitchFamily="18" charset="0"/>
                <a:cs typeface="Times New Roman" pitchFamily="18" charset="0"/>
              </a:rPr>
            </a:b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a:t>
            </a:r>
            <a:r>
              <a:rPr lang="ru-RU" u="sng" dirty="0" err="1">
                <a:latin typeface="Times New Roman" pitchFamily="18" charset="0"/>
                <a:cs typeface="Times New Roman" pitchFamily="18" charset="0"/>
              </a:rPr>
              <a:t>Жер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субъектінің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меншік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құқығымен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алынған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жерінің</a:t>
            </a:r>
            <a:r>
              <a:rPr lang="ru-RU" dirty="0">
                <a:latin typeface="Times New Roman" pitchFamily="18" charset="0"/>
                <a:cs typeface="Times New Roman" pitchFamily="18" charset="0"/>
              </a:rPr>
              <a:t> саны мен </a:t>
            </a:r>
            <a:r>
              <a:rPr lang="ru-RU" dirty="0" err="1">
                <a:latin typeface="Times New Roman" pitchFamily="18" charset="0"/>
                <a:cs typeface="Times New Roman" pitchFamily="18" charset="0"/>
              </a:rPr>
              <a:t>бағасы</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2) </a:t>
            </a:r>
            <a:r>
              <a:rPr lang="ru-RU" u="sng" dirty="0" err="1">
                <a:latin typeface="Times New Roman" pitchFamily="18" charset="0"/>
                <a:cs typeface="Times New Roman" pitchFamily="18" charset="0"/>
              </a:rPr>
              <a:t>Үйлер</a:t>
            </a:r>
            <a:r>
              <a:rPr lang="ru-RU" dirty="0" err="1">
                <a:latin typeface="Times New Roman" pitchFamily="18" charset="0"/>
                <a:cs typeface="Times New Roman" pitchFamily="18" charset="0"/>
              </a:rPr>
              <a:t>- еңбек 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халыққа әлеуметтік-мәдени қызмет көрсету және қорларды сақтауға жағдай жасау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 белгіленген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архитектуралық-құрылыс объектілері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Әрбір 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тұрған үй түгендеу объектісі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саналады</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3) </a:t>
            </a:r>
            <a:r>
              <a:rPr lang="ru-RU" u="sng" dirty="0" err="1">
                <a:latin typeface="Times New Roman" pitchFamily="18" charset="0"/>
                <a:cs typeface="Times New Roman" pitchFamily="18" charset="0"/>
              </a:rPr>
              <a:t>Ғимараттар</a:t>
            </a:r>
            <a:r>
              <a:rPr lang="ru-RU" dirty="0" err="1">
                <a:latin typeface="Times New Roman" pitchFamily="18" charset="0"/>
                <a:cs typeface="Times New Roman" pitchFamily="18" charset="0"/>
              </a:rPr>
              <a:t>- іс-қызмет аясын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атқару жолымен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өндіріс процесін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 асыруға арналған инженерлік-құрылыстық объектілер</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4) </a:t>
            </a:r>
            <a:r>
              <a:rPr lang="ru-RU" u="sng" dirty="0" err="1">
                <a:latin typeface="Times New Roman" pitchFamily="18" charset="0"/>
                <a:cs typeface="Times New Roman" pitchFamily="18" charset="0"/>
              </a:rPr>
              <a:t>Машиналар</a:t>
            </a:r>
            <a:r>
              <a:rPr lang="ru-RU" u="sng" dirty="0">
                <a:latin typeface="Times New Roman" pitchFamily="18" charset="0"/>
                <a:cs typeface="Times New Roman" pitchFamily="18" charset="0"/>
              </a:rPr>
              <a:t> мен </a:t>
            </a:r>
            <a:r>
              <a:rPr lang="ru-RU" u="sng" dirty="0" err="1">
                <a:latin typeface="Times New Roman" pitchFamily="18" charset="0"/>
                <a:cs typeface="Times New Roman" pitchFamily="18" charset="0"/>
              </a:rPr>
              <a:t>жабдықтар- </a:t>
            </a:r>
            <a:r>
              <a:rPr lang="ru-RU" dirty="0" err="1">
                <a:latin typeface="Times New Roman" pitchFamily="18" charset="0"/>
                <a:cs typeface="Times New Roman" pitchFamily="18" charset="0"/>
              </a:rPr>
              <a:t>әрбір </a:t>
            </a:r>
            <a:r>
              <a:rPr lang="ru-RU" dirty="0">
                <a:latin typeface="Times New Roman" pitchFamily="18" charset="0"/>
                <a:cs typeface="Times New Roman" pitchFamily="18" charset="0"/>
              </a:rPr>
              <a:t>машина </a:t>
            </a:r>
            <a:r>
              <a:rPr lang="ru-RU" dirty="0" err="1">
                <a:latin typeface="Times New Roman" pitchFamily="18" charset="0"/>
                <a:cs typeface="Times New Roman" pitchFamily="18" charset="0"/>
              </a:rPr>
              <a:t>егер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 мүліктік объектінің бөлігі болмаса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құрамындағы тетік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құрал-аспаптармен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қоршаулармен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тірек-тұғырымен мүліктік </a:t>
            </a:r>
            <a:r>
              <a:rPr lang="ru-RU" dirty="0">
                <a:latin typeface="Times New Roman" pitchFamily="18" charset="0"/>
                <a:cs typeface="Times New Roman" pitchFamily="18" charset="0"/>
              </a:rPr>
              <a:t>объект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576728862"/>
      </p:ext>
    </p:extLst>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571480"/>
            <a:ext cx="8229600" cy="5665832"/>
          </a:xfrm>
        </p:spPr>
        <p:txBody>
          <a:bodyPr>
            <a:normAutofit fontScale="62500" lnSpcReduction="20000"/>
          </a:bodyPr>
          <a:lstStyle/>
          <a:p>
            <a:r>
              <a:rPr lang="ru-RU" dirty="0" smtClean="0">
                <a:latin typeface="Times New Roman" pitchFamily="18" charset="0"/>
                <a:cs typeface="Times New Roman" pitchFamily="18" charset="0"/>
              </a:rPr>
              <a:t>5</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Табыстау</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қондырғылары- </a:t>
            </a:r>
            <a:r>
              <a:rPr lang="ru-RU" dirty="0" err="1" smtClean="0">
                <a:latin typeface="Times New Roman" pitchFamily="18" charset="0"/>
                <a:cs typeface="Times New Roman" pitchFamily="18" charset="0"/>
              </a:rPr>
              <a:t>электр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механикалық және жылу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электр</a:t>
            </a:r>
            <a:r>
              <a:rPr lang="ru-RU" dirty="0" smtClean="0">
                <a:latin typeface="Times New Roman" pitchFamily="18" charset="0"/>
                <a:cs typeface="Times New Roman" pitchFamily="18" charset="0"/>
              </a:rPr>
              <a:t> беру </a:t>
            </a:r>
            <a:r>
              <a:rPr lang="ru-RU" dirty="0" err="1" smtClean="0">
                <a:latin typeface="Times New Roman" pitchFamily="18" charset="0"/>
                <a:cs typeface="Times New Roman" pitchFamily="18" charset="0"/>
              </a:rPr>
              <a:t>желісі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тұрба құбыры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қондырғылары</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6) </a:t>
            </a:r>
            <a:r>
              <a:rPr lang="ru-RU" u="sng" dirty="0" err="1" smtClean="0">
                <a:latin typeface="Times New Roman" pitchFamily="18" charset="0"/>
                <a:cs typeface="Times New Roman" pitchFamily="18" charset="0"/>
              </a:rPr>
              <a:t>Көлік құралдары- </a:t>
            </a:r>
            <a:r>
              <a:rPr lang="ru-RU" dirty="0" err="1" smtClean="0">
                <a:latin typeface="Times New Roman" pitchFamily="18" charset="0"/>
                <a:cs typeface="Times New Roman" pitchFamily="18" charset="0"/>
              </a:rPr>
              <a:t>адамдарды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жүктерді тасуға арналған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теміржол</a:t>
            </a:r>
            <a:r>
              <a:rPr lang="ru-RU" dirty="0" smtClean="0">
                <a:latin typeface="Times New Roman" pitchFamily="18" charset="0"/>
                <a:cs typeface="Times New Roman" pitchFamily="18" charset="0"/>
              </a:rPr>
              <a:t>, су, </a:t>
            </a:r>
            <a:r>
              <a:rPr lang="ru-RU" dirty="0" err="1" smtClean="0">
                <a:latin typeface="Times New Roman" pitchFamily="18" charset="0"/>
                <a:cs typeface="Times New Roman" pitchFamily="18" charset="0"/>
              </a:rPr>
              <a:t>әуе </a:t>
            </a:r>
            <a:r>
              <a:rPr lang="ru-RU" dirty="0" smtClean="0">
                <a:latin typeface="Times New Roman" pitchFamily="18" charset="0"/>
                <a:cs typeface="Times New Roman" pitchFamily="18" charset="0"/>
              </a:rPr>
              <a:t>автомобиль </a:t>
            </a:r>
            <a:r>
              <a:rPr lang="ru-RU" dirty="0" err="1" smtClean="0">
                <a:latin typeface="Times New Roman" pitchFamily="18" charset="0"/>
                <a:cs typeface="Times New Roman" pitchFamily="18" charset="0"/>
              </a:rPr>
              <a:t>көлігі</a:t>
            </a:r>
            <a:r>
              <a:rPr lang="ru-RU" dirty="0" smtClean="0">
                <a:latin typeface="Times New Roman" pitchFamily="18" charset="0"/>
                <a:cs typeface="Times New Roman" pitchFamily="18" charset="0"/>
              </a:rPr>
              <a:t>, арба </a:t>
            </a:r>
            <a:r>
              <a:rPr lang="ru-RU" dirty="0" err="1" smtClean="0">
                <a:latin typeface="Times New Roman" pitchFamily="18" charset="0"/>
                <a:cs typeface="Times New Roman" pitchFamily="18" charset="0"/>
              </a:rPr>
              <a:t>көлігі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тасымал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құралдары</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7) </a:t>
            </a:r>
            <a:r>
              <a:rPr lang="ru-RU" u="sng" dirty="0" err="1" smtClean="0">
                <a:latin typeface="Times New Roman" pitchFamily="18" charset="0"/>
                <a:cs typeface="Times New Roman" pitchFamily="18" charset="0"/>
              </a:rPr>
              <a:t>Басқа </a:t>
            </a:r>
            <a:r>
              <a:rPr lang="ru-RU" u="sng" dirty="0" smtClean="0">
                <a:latin typeface="Times New Roman" pitchFamily="18" charset="0"/>
                <a:cs typeface="Times New Roman" pitchFamily="18" charset="0"/>
              </a:rPr>
              <a:t>да </a:t>
            </a:r>
            <a:r>
              <a:rPr lang="ru-RU" u="sng" dirty="0" err="1" smtClean="0">
                <a:latin typeface="Times New Roman" pitchFamily="18" charset="0"/>
                <a:cs typeface="Times New Roman" pitchFamily="18" charset="0"/>
              </a:rPr>
              <a:t>негізгі</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құралдар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аспап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өндіріс мүлік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олардың керек-жарақтары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шаруашылық мүлкі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a:t>
            </a:r>
            <a:r>
              <a:rPr lang="ru-RU" dirty="0" smtClean="0">
                <a:latin typeface="Times New Roman" pitchFamily="18" charset="0"/>
                <a:cs typeface="Times New Roman" pitchFamily="18" charset="0"/>
              </a:rPr>
              <a:t>малы </a:t>
            </a:r>
            <a:r>
              <a:rPr lang="ru-RU" dirty="0" err="1" smtClean="0">
                <a:latin typeface="Times New Roman" pitchFamily="18" charset="0"/>
                <a:cs typeface="Times New Roman" pitchFamily="18" charset="0"/>
              </a:rPr>
              <a:t>және өсімтал </a:t>
            </a:r>
            <a:r>
              <a:rPr lang="ru-RU" dirty="0" smtClean="0">
                <a:latin typeface="Times New Roman" pitchFamily="18" charset="0"/>
                <a:cs typeface="Times New Roman" pitchFamily="18" charset="0"/>
              </a:rPr>
              <a:t>мал, </a:t>
            </a:r>
            <a:r>
              <a:rPr lang="ru-RU" dirty="0" err="1" smtClean="0">
                <a:latin typeface="Times New Roman" pitchFamily="18" charset="0"/>
                <a:cs typeface="Times New Roman" pitchFamily="18" charset="0"/>
              </a:rPr>
              <a:t>көпжылдық көшет егістері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жақсарту жөніндегі күрделі шығындар.</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8) </a:t>
            </a:r>
            <a:r>
              <a:rPr lang="ru-RU" u="sng" dirty="0" err="1" smtClean="0">
                <a:latin typeface="Times New Roman" pitchFamily="18" charset="0"/>
                <a:cs typeface="Times New Roman" pitchFamily="18" charset="0"/>
              </a:rPr>
              <a:t>Бітпеген</a:t>
            </a:r>
            <a:r>
              <a:rPr lang="ru-RU" u="sng" dirty="0" smtClean="0">
                <a:latin typeface="Times New Roman" pitchFamily="18" charset="0"/>
                <a:cs typeface="Times New Roman" pitchFamily="18" charset="0"/>
              </a:rPr>
              <a:t> </a:t>
            </a:r>
            <a:r>
              <a:rPr lang="ru-RU" u="sng" dirty="0" err="1" smtClean="0">
                <a:latin typeface="Times New Roman" pitchFamily="18" charset="0"/>
                <a:cs typeface="Times New Roman" pitchFamily="18" charset="0"/>
              </a:rPr>
              <a:t>құрылыс</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a:p>
            <a:pPr marL="82296" indent="0">
              <a:buNone/>
            </a:pPr>
            <a:endParaRPr lang="ru-RU" dirty="0" smtClean="0">
              <a:latin typeface="Times New Roman" pitchFamily="18" charset="0"/>
              <a:cs typeface="Times New Roman" pitchFamily="18" charset="0"/>
            </a:endParaRPr>
          </a:p>
          <a:p>
            <a:r>
              <a:rPr lang="ru-RU" b="1" i="1" dirty="0" smtClean="0">
                <a:solidFill>
                  <a:srgbClr val="0070C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иелігі</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бойынша</a:t>
            </a:r>
            <a:r>
              <a:rPr lang="ru-RU" b="1" dirty="0" smtClean="0">
                <a:solidFill>
                  <a:srgbClr val="0070C0"/>
                </a:solidFill>
                <a:latin typeface="Times New Roman" pitchFamily="18" charset="0"/>
                <a:cs typeface="Times New Roman" pitchFamily="18" charset="0"/>
              </a:rPr>
              <a:t>: </a:t>
            </a:r>
            <a:r>
              <a:rPr lang="ru-RU" dirty="0" err="1" smtClean="0">
                <a:latin typeface="Times New Roman" pitchFamily="18" charset="0"/>
                <a:cs typeface="Times New Roman" pitchFamily="18" charset="0"/>
              </a:rPr>
              <a:t>меншікті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алынған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пайдалануда</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r>
              <a:rPr lang="ru-RU" b="1" dirty="0" err="1" smtClean="0">
                <a:solidFill>
                  <a:srgbClr val="FF0000"/>
                </a:solidFill>
                <a:latin typeface="Times New Roman" pitchFamily="18" charset="0"/>
                <a:cs typeface="Times New Roman" pitchFamily="18" charset="0"/>
              </a:rPr>
              <a:t>пайдалану</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мерзімі</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қордағы</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r>
              <a:rPr lang="ru-RU" b="1" dirty="0" err="1" smtClean="0">
                <a:solidFill>
                  <a:srgbClr val="FF0000"/>
                </a:solidFill>
                <a:latin typeface="Times New Roman" pitchFamily="18" charset="0"/>
                <a:cs typeface="Times New Roman" pitchFamily="18" charset="0"/>
              </a:rPr>
              <a:t>мүліктік</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құрамы</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бойынша</a:t>
            </a:r>
            <a:r>
              <a:rPr lang="ru-RU" dirty="0" smtClean="0">
                <a:solidFill>
                  <a:srgbClr val="FF0000"/>
                </a:solidFill>
                <a:latin typeface="Times New Roman" pitchFamily="18" charset="0"/>
                <a:cs typeface="Times New Roman" pitchFamily="18" charset="0"/>
              </a:rPr>
              <a:t>: </a:t>
            </a:r>
            <a:r>
              <a:rPr lang="ru-RU" dirty="0" err="1" smtClean="0">
                <a:latin typeface="Times New Roman" pitchFamily="18" charset="0"/>
                <a:cs typeface="Times New Roman" pitchFamily="18" charset="0"/>
              </a:rPr>
              <a:t>инвентарлық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инвентарсыз</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r>
              <a:rPr lang="ru-RU" b="1" dirty="0" err="1" smtClean="0">
                <a:solidFill>
                  <a:srgbClr val="FF0000"/>
                </a:solidFill>
                <a:latin typeface="Times New Roman" pitchFamily="18" charset="0"/>
                <a:cs typeface="Times New Roman" pitchFamily="18" charset="0"/>
              </a:rPr>
              <a:t>салықтық</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нысандар</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бойынша</a:t>
            </a:r>
            <a:r>
              <a:rPr lang="ru-RU" dirty="0" smtClean="0">
                <a:solidFill>
                  <a:srgbClr val="FF0000"/>
                </a:solidFill>
                <a:latin typeface="Times New Roman" pitchFamily="18" charset="0"/>
                <a:cs typeface="Times New Roman" pitchFamily="18" charset="0"/>
              </a:rPr>
              <a:t>: </a:t>
            </a:r>
            <a:r>
              <a:rPr lang="ru-RU" dirty="0" err="1" smtClean="0">
                <a:latin typeface="Times New Roman" pitchFamily="18" charset="0"/>
                <a:cs typeface="Times New Roman" pitchFamily="18" charset="0"/>
              </a:rPr>
              <a:t>топталған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топқа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шектелген</a:t>
            </a:r>
            <a:r>
              <a:rPr lang="ru-RU" dirty="0" smtClean="0">
                <a:latin typeface="Times New Roman" pitchFamily="18" charset="0"/>
                <a:cs typeface="Times New Roman" pitchFamily="18" charset="0"/>
              </a:rPr>
              <a:t> норма </a:t>
            </a:r>
            <a:r>
              <a:rPr lang="ru-RU" dirty="0" err="1" smtClean="0">
                <a:latin typeface="Times New Roman" pitchFamily="18" charset="0"/>
                <a:cs typeface="Times New Roman" pitchFamily="18" charset="0"/>
              </a:rPr>
              <a:t>белгіленеді</a:t>
            </a:r>
            <a:r>
              <a:rPr lang="ru-RU" dirty="0" smtClean="0">
                <a:latin typeface="Times New Roman" pitchFamily="18" charset="0"/>
                <a:cs typeface="Times New Roman" pitchFamily="18" charset="0"/>
              </a:rPr>
              <a:t>. </a:t>
            </a:r>
          </a:p>
          <a:p>
            <a:endParaRPr lang="ru-RU" dirty="0"/>
          </a:p>
        </p:txBody>
      </p:sp>
    </p:spTree>
    <p:extLst>
      <p:ext uri="{BB962C8B-B14F-4D97-AF65-F5344CB8AC3E}">
        <p14:creationId xmlns:p14="http://schemas.microsoft.com/office/powerpoint/2010/main" val="4000572262"/>
      </p:ext>
    </p:extLst>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2" y="404664"/>
            <a:ext cx="7498080" cy="864096"/>
          </a:xfrm>
        </p:spPr>
        <p:txBody>
          <a:bodyPr>
            <a:normAutofit/>
          </a:bodyPr>
          <a:lstStyle/>
          <a:p>
            <a:r>
              <a:rPr lang="kk-KZ" sz="2400" b="1" dirty="0">
                <a:solidFill>
                  <a:srgbClr val="FF0000"/>
                </a:solidFill>
                <a:latin typeface="Times New Roman" panose="02020603050405020304" pitchFamily="18" charset="0"/>
                <a:cs typeface="Times New Roman" panose="02020603050405020304" pitchFamily="18" charset="0"/>
              </a:rPr>
              <a:t>Халықаралық бухгалтерлік есеп стандартына сәйкес негізгі құралдарды бағалаудың </a:t>
            </a:r>
            <a:r>
              <a:rPr lang="kk-KZ" sz="2400" b="1" dirty="0" smtClean="0">
                <a:solidFill>
                  <a:srgbClr val="FF0000"/>
                </a:solidFill>
                <a:latin typeface="Times New Roman" panose="02020603050405020304" pitchFamily="18" charset="0"/>
                <a:cs typeface="Times New Roman" panose="02020603050405020304" pitchFamily="18" charset="0"/>
              </a:rPr>
              <a:t>түрлері</a:t>
            </a:r>
            <a:endParaRPr lang="ru-RU" sz="2400" b="1" dirty="0">
              <a:solidFill>
                <a:srgbClr val="FF0000"/>
              </a:solidFill>
              <a:latin typeface="Times New Roman" panose="02020603050405020304" pitchFamily="18" charset="0"/>
              <a:cs typeface="Times New Roman" panose="02020603050405020304" pitchFamily="18" charset="0"/>
            </a:endParaRPr>
          </a:p>
          <a:p>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971600" y="1268760"/>
            <a:ext cx="7992888" cy="5509200"/>
          </a:xfrm>
          <a:prstGeom prst="rect">
            <a:avLst/>
          </a:prstGeom>
        </p:spPr>
        <p:txBody>
          <a:bodyPr wrap="square">
            <a:spAutoFit/>
          </a:bodyPr>
          <a:lstStyle/>
          <a:p>
            <a:pPr algn="just"/>
            <a:r>
              <a:rPr lang="ru-RU" sz="1600" dirty="0">
                <a:latin typeface="Times New Roman" panose="02020603050405020304" pitchFamily="18" charset="0"/>
                <a:cs typeface="Times New Roman" panose="02020603050405020304" pitchFamily="18" charset="0"/>
              </a:rPr>
              <a:t> </a:t>
            </a:r>
            <a:r>
              <a:rPr lang="kk-KZ" sz="1600" b="1" i="1" dirty="0">
                <a:solidFill>
                  <a:srgbClr val="FF0000"/>
                </a:solidFill>
                <a:latin typeface="Times New Roman" panose="02020603050405020304" pitchFamily="18" charset="0"/>
                <a:cs typeface="Times New Roman" panose="02020603050405020304" pitchFamily="18" charset="0"/>
              </a:rPr>
              <a:t>Бастапқы (тарихи)</a:t>
            </a:r>
            <a:r>
              <a:rPr lang="kk-KZ" sz="1600" b="1" dirty="0">
                <a:solidFill>
                  <a:srgbClr val="FF0000"/>
                </a:solidFill>
                <a:latin typeface="Times New Roman" panose="02020603050405020304" pitchFamily="18" charset="0"/>
                <a:cs typeface="Times New Roman" panose="02020603050405020304" pitchFamily="18" charset="0"/>
              </a:rPr>
              <a:t> құн </a:t>
            </a:r>
            <a:r>
              <a:rPr lang="kk-KZ" sz="1600" dirty="0">
                <a:latin typeface="Times New Roman" panose="02020603050405020304" pitchFamily="18" charset="0"/>
                <a:cs typeface="Times New Roman" panose="02020603050405020304" pitchFamily="18" charset="0"/>
              </a:rPr>
              <a:t>— негізгі құралдарды сатып алуға, салуға және жасап шығаруға кеткен нақты шығындардан және сатып алу барысында төленген салық сомаларынан, сондай-ақ пайдалануға беру, тағы сол сияқты кез келген негізгі құралдарды жұмыс істеу жағдайына жеткізуге қатысты шығындардан тұрады</a:t>
            </a:r>
            <a:r>
              <a:rPr lang="kk-KZ" sz="1600" dirty="0" smtClean="0">
                <a:latin typeface="Times New Roman" panose="02020603050405020304" pitchFamily="18" charset="0"/>
                <a:cs typeface="Times New Roman" panose="02020603050405020304" pitchFamily="18" charset="0"/>
              </a:rPr>
              <a:t>.</a:t>
            </a:r>
          </a:p>
          <a:p>
            <a:pPr algn="just"/>
            <a:r>
              <a:rPr lang="kk-KZ" sz="1600" b="1" i="1" dirty="0">
                <a:solidFill>
                  <a:srgbClr val="FF0000"/>
                </a:solidFill>
                <a:latin typeface="Times New Roman" panose="02020603050405020304" pitchFamily="18" charset="0"/>
                <a:cs typeface="Times New Roman" panose="02020603050405020304" pitchFamily="18" charset="0"/>
              </a:rPr>
              <a:t>Ағымды құн</a:t>
            </a:r>
            <a:r>
              <a:rPr lang="kk-KZ" sz="1600" b="1" dirty="0">
                <a:solidFill>
                  <a:srgbClr val="FF0000"/>
                </a:solidFill>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 бұл негізгі құралдардың белгілі бір мерзімдегі нарықтық бағасы бойынша бағаланған құны.</a:t>
            </a:r>
            <a:endParaRPr lang="ru-RU" sz="1600" dirty="0">
              <a:latin typeface="Times New Roman" panose="02020603050405020304" pitchFamily="18" charset="0"/>
              <a:cs typeface="Times New Roman" panose="02020603050405020304" pitchFamily="18" charset="0"/>
            </a:endParaRPr>
          </a:p>
          <a:p>
            <a:pPr algn="just"/>
            <a:r>
              <a:rPr lang="kk-KZ" sz="1600" b="1" i="1" dirty="0">
                <a:solidFill>
                  <a:srgbClr val="FF0000"/>
                </a:solidFill>
                <a:latin typeface="Times New Roman" panose="02020603050405020304" pitchFamily="18" charset="0"/>
                <a:cs typeface="Times New Roman" panose="02020603050405020304" pitchFamily="18" charset="0"/>
              </a:rPr>
              <a:t>Баланстық құн</a:t>
            </a:r>
            <a:r>
              <a:rPr lang="kk-KZ" sz="1600" b="1" dirty="0">
                <a:solidFill>
                  <a:srgbClr val="FF0000"/>
                </a:solidFill>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 бұл бухгалтерлік есепте және қаржылық есеп-беруде көрсетілетін жинақталған тозу сомасын алып тастағандагы негізгі құралдардың бастапқы немесе ағымды құны.</a:t>
            </a:r>
            <a:endParaRPr lang="ru-RU" sz="1600" dirty="0">
              <a:latin typeface="Times New Roman" panose="02020603050405020304" pitchFamily="18" charset="0"/>
              <a:cs typeface="Times New Roman" panose="02020603050405020304" pitchFamily="18" charset="0"/>
            </a:endParaRPr>
          </a:p>
          <a:p>
            <a:pPr algn="just"/>
            <a:r>
              <a:rPr lang="kk-KZ" sz="1600" b="1" i="1" dirty="0">
                <a:solidFill>
                  <a:srgbClr val="FF0000"/>
                </a:solidFill>
                <a:latin typeface="Times New Roman" panose="02020603050405020304" pitchFamily="18" charset="0"/>
                <a:cs typeface="Times New Roman" panose="02020603050405020304" pitchFamily="18" charset="0"/>
              </a:rPr>
              <a:t>Сатылу (енгізілу) құны</a:t>
            </a:r>
            <a:r>
              <a:rPr lang="kk-KZ" sz="1600" b="1" dirty="0">
                <a:solidFill>
                  <a:srgbClr val="FF0000"/>
                </a:solidFill>
                <a:latin typeface="Times New Roman" panose="02020603050405020304" pitchFamily="18" charset="0"/>
                <a:cs typeface="Times New Roman" panose="02020603050405020304" pitchFamily="18" charset="0"/>
              </a:rPr>
              <a:t> - </a:t>
            </a:r>
            <a:r>
              <a:rPr lang="kk-KZ" sz="1600" dirty="0">
                <a:latin typeface="Times New Roman" panose="02020603050405020304" pitchFamily="18" charset="0"/>
                <a:cs typeface="Times New Roman" panose="02020603050405020304" pitchFamily="18" charset="0"/>
              </a:rPr>
              <a:t>бір-бірін жақсы білетін, мәмілеге келүге дайын тәуелсіз жақтардың (тараптардың) негізгі құралдарды өзара айырбастауларына мүмкіндік беретін өткізу (сату) құны болып табылады.</a:t>
            </a:r>
            <a:endParaRPr lang="ru-RU" sz="1600" dirty="0">
              <a:latin typeface="Times New Roman" panose="02020603050405020304" pitchFamily="18" charset="0"/>
              <a:cs typeface="Times New Roman" panose="02020603050405020304" pitchFamily="18" charset="0"/>
            </a:endParaRPr>
          </a:p>
          <a:p>
            <a:pPr algn="just"/>
            <a:r>
              <a:rPr lang="kk-KZ" sz="1600" b="1" i="1" dirty="0" smtClean="0">
                <a:solidFill>
                  <a:srgbClr val="FF0000"/>
                </a:solidFill>
                <a:latin typeface="Times New Roman" panose="02020603050405020304" pitchFamily="18" charset="0"/>
                <a:cs typeface="Times New Roman" panose="02020603050405020304" pitchFamily="18" charset="0"/>
              </a:rPr>
              <a:t>Жойылу </a:t>
            </a:r>
            <a:r>
              <a:rPr lang="kk-KZ" sz="1600" b="1" i="1" dirty="0">
                <a:solidFill>
                  <a:srgbClr val="FF0000"/>
                </a:solidFill>
                <a:latin typeface="Times New Roman" panose="02020603050405020304" pitchFamily="18" charset="0"/>
                <a:cs typeface="Times New Roman" panose="02020603050405020304" pitchFamily="18" charset="0"/>
              </a:rPr>
              <a:t>құны</a:t>
            </a:r>
            <a:r>
              <a:rPr lang="kk-KZ" sz="1600" dirty="0">
                <a:latin typeface="Times New Roman" panose="02020603050405020304" pitchFamily="18" charset="0"/>
                <a:cs typeface="Times New Roman" panose="02020603050405020304" pitchFamily="18" charset="0"/>
              </a:rPr>
              <a:t> - тиімді қызмет ету мерзімі біткен негізгі құралдарды жою кезінде пайда болатын қосалқы бөлшектердің, металл сынықтарының болжамды құны.</a:t>
            </a:r>
            <a:endParaRPr lang="ru-RU" sz="1600" dirty="0">
              <a:latin typeface="Times New Roman" panose="02020603050405020304" pitchFamily="18" charset="0"/>
              <a:cs typeface="Times New Roman" panose="02020603050405020304" pitchFamily="18" charset="0"/>
            </a:endParaRPr>
          </a:p>
          <a:p>
            <a:pPr algn="just"/>
            <a:r>
              <a:rPr lang="kk-KZ" sz="1600" b="1" i="1" dirty="0">
                <a:solidFill>
                  <a:srgbClr val="FF0000"/>
                </a:solidFill>
                <a:latin typeface="Times New Roman" panose="02020603050405020304" pitchFamily="18" charset="0"/>
                <a:cs typeface="Times New Roman" panose="02020603050405020304" pitchFamily="18" charset="0"/>
              </a:rPr>
              <a:t>Тозу құны</a:t>
            </a:r>
            <a:r>
              <a:rPr lang="kk-KZ" sz="1600" dirty="0">
                <a:latin typeface="Times New Roman" panose="02020603050405020304" pitchFamily="18" charset="0"/>
                <a:cs typeface="Times New Roman" panose="02020603050405020304" pitchFamily="18" charset="0"/>
              </a:rPr>
              <a:t> - негізгі құралдардың бастапқы және жойылу құндарының арасындағы айырмашылығы, былайша айтқанда, негізгі құралдардың амортизациялық жолмен есептеліп, өндіріске немесе айналымға жатқызылған шығындары.</a:t>
            </a:r>
            <a:endParaRPr lang="ru-RU" sz="1600" dirty="0">
              <a:latin typeface="Times New Roman" panose="02020603050405020304" pitchFamily="18" charset="0"/>
              <a:cs typeface="Times New Roman" panose="02020603050405020304" pitchFamily="18" charset="0"/>
            </a:endParaRPr>
          </a:p>
          <a:p>
            <a:pPr algn="just"/>
            <a:r>
              <a:rPr lang="kk-KZ" sz="1600" b="1" i="1" dirty="0">
                <a:solidFill>
                  <a:srgbClr val="FF0000"/>
                </a:solidFill>
                <a:latin typeface="Times New Roman" panose="02020603050405020304" pitchFamily="18" charset="0"/>
                <a:cs typeface="Times New Roman" panose="02020603050405020304" pitchFamily="18" charset="0"/>
              </a:rPr>
              <a:t>Негізгі құралдардың қалдық құны</a:t>
            </a:r>
            <a:r>
              <a:rPr lang="kk-KZ" sz="1600" b="1" dirty="0">
                <a:solidFill>
                  <a:srgbClr val="FF0000"/>
                </a:solidFill>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 бұл өндірілген әнімге, орындалған жұмысқа және көрсетілген қызметке әлі аударылмаған құн. Қалдық құнды анықтау үшін бастапқы құннан негізгі құралдар объектісінің қолданыста болу уақыты ұлғайған сайын мөлшері өсе түсетін есептелген тозу құнын алып тастайды.</a:t>
            </a:r>
            <a:endParaRPr lang="ru-RU" sz="1600" dirty="0">
              <a:latin typeface="Times New Roman" panose="02020603050405020304" pitchFamily="18" charset="0"/>
              <a:cs typeface="Times New Roman" panose="02020603050405020304" pitchFamily="18" charset="0"/>
            </a:endParaRPr>
          </a:p>
          <a:p>
            <a:pPr algn="just"/>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0505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0"/>
            <a:ext cx="7498080" cy="936104"/>
          </a:xfrm>
        </p:spPr>
        <p:txBody>
          <a:bodyPr>
            <a:normAutofit/>
          </a:bodyPr>
          <a:lstStyle/>
          <a:p>
            <a:pPr algn="ctr"/>
            <a:r>
              <a:rPr lang="kk-KZ" sz="2000" b="1" dirty="0" smtClean="0">
                <a:solidFill>
                  <a:schemeClr val="accent1">
                    <a:lumMod val="50000"/>
                  </a:schemeClr>
                </a:solidFill>
                <a:effectLst/>
                <a:latin typeface="Arial" pitchFamily="34" charset="0"/>
                <a:cs typeface="Arial" pitchFamily="34" charset="0"/>
              </a:rPr>
              <a:t> Негізгі құралдар қозғалысының  есебі</a:t>
            </a:r>
            <a:endParaRPr lang="ru-RU" sz="2000" b="1" dirty="0">
              <a:solidFill>
                <a:schemeClr val="accent1">
                  <a:lumMod val="50000"/>
                </a:schemeClr>
              </a:solidFill>
              <a:effectLst/>
              <a:latin typeface="Arial" pitchFamily="34" charset="0"/>
              <a:cs typeface="Arial" pitchFamily="34" charset="0"/>
            </a:endParaRPr>
          </a:p>
        </p:txBody>
      </p:sp>
      <p:graphicFrame>
        <p:nvGraphicFramePr>
          <p:cNvPr id="4" name="Схема 3"/>
          <p:cNvGraphicFramePr/>
          <p:nvPr/>
        </p:nvGraphicFramePr>
        <p:xfrm>
          <a:off x="323528" y="1556792"/>
          <a:ext cx="468052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331640" y="1052736"/>
            <a:ext cx="2544607" cy="307777"/>
          </a:xfrm>
          <a:prstGeom prst="rect">
            <a:avLst/>
          </a:prstGeom>
        </p:spPr>
        <p:txBody>
          <a:bodyPr wrap="none">
            <a:spAutoFit/>
          </a:bodyPr>
          <a:lstStyle/>
          <a:p>
            <a:r>
              <a:rPr lang="kk-KZ" sz="1400" b="1" dirty="0" smtClean="0">
                <a:solidFill>
                  <a:schemeClr val="accent1">
                    <a:lumMod val="50000"/>
                  </a:schemeClr>
                </a:solidFill>
                <a:latin typeface="Arial" pitchFamily="34" charset="0"/>
                <a:cs typeface="Arial" pitchFamily="34" charset="0"/>
              </a:rPr>
              <a:t>Негізгі құралдардың  түсуі</a:t>
            </a:r>
            <a:endParaRPr lang="ru-RU" sz="1400" b="1" dirty="0">
              <a:solidFill>
                <a:schemeClr val="accent1">
                  <a:lumMod val="50000"/>
                </a:schemeClr>
              </a:solidFill>
              <a:latin typeface="Arial" pitchFamily="34" charset="0"/>
              <a:cs typeface="Arial" pitchFamily="34" charset="0"/>
            </a:endParaRPr>
          </a:p>
        </p:txBody>
      </p:sp>
      <p:graphicFrame>
        <p:nvGraphicFramePr>
          <p:cNvPr id="6" name="Схема 5"/>
          <p:cNvGraphicFramePr/>
          <p:nvPr/>
        </p:nvGraphicFramePr>
        <p:xfrm>
          <a:off x="3762375" y="3657600"/>
          <a:ext cx="5381625" cy="3200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Прямоугольник 6"/>
          <p:cNvSpPr/>
          <p:nvPr/>
        </p:nvSpPr>
        <p:spPr>
          <a:xfrm>
            <a:off x="5004048" y="2973953"/>
            <a:ext cx="3491212" cy="307777"/>
          </a:xfrm>
          <a:prstGeom prst="rect">
            <a:avLst/>
          </a:prstGeom>
        </p:spPr>
        <p:txBody>
          <a:bodyPr wrap="none">
            <a:spAutoFit/>
          </a:bodyPr>
          <a:lstStyle/>
          <a:p>
            <a:r>
              <a:rPr lang="kk-KZ" sz="1400" b="1" dirty="0" smtClean="0">
                <a:solidFill>
                  <a:schemeClr val="accent1">
                    <a:lumMod val="50000"/>
                  </a:schemeClr>
                </a:solidFill>
                <a:latin typeface="Arial" pitchFamily="34" charset="0"/>
                <a:cs typeface="Arial" pitchFamily="34" charset="0"/>
              </a:rPr>
              <a:t>Негізгі құралдардың  есептен шығуы</a:t>
            </a:r>
            <a:endParaRPr lang="ru-RU" sz="1400" b="1" dirty="0">
              <a:solidFill>
                <a:schemeClr val="accent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0749" y="1124744"/>
            <a:ext cx="8229600" cy="4608511"/>
          </a:xfrm>
        </p:spPr>
        <p:txBody>
          <a:bodyPr>
            <a:noAutofit/>
          </a:bodyPr>
          <a:lstStyle/>
          <a:p>
            <a:pPr marL="82296" indent="0" algn="just">
              <a:buNone/>
            </a:pP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уақыттық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кезеңі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шаруашылық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қызмет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процесінде</a:t>
            </a:r>
            <a:r>
              <a:rPr lang="ru-RU" sz="2400" dirty="0">
                <a:latin typeface="Times New Roman" pitchFamily="18" charset="0"/>
                <a:cs typeface="Times New Roman" pitchFamily="18" charset="0"/>
              </a:rPr>
              <a:t> бола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бірте-бірте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тозады</a:t>
            </a:r>
            <a:r>
              <a:rPr lang="ru-RU" sz="2400" dirty="0" smtClean="0">
                <a:latin typeface="Times New Roman" pitchFamily="18" charset="0"/>
                <a:cs typeface="Times New Roman" pitchFamily="18" charset="0"/>
              </a:rPr>
              <a:t>.</a:t>
            </a:r>
          </a:p>
          <a:p>
            <a:pPr marL="82296" indent="0" algn="just">
              <a:buNone/>
            </a:pPr>
            <a:r>
              <a:rPr lang="ru-RU" sz="2400" b="1" dirty="0" err="1" smtClean="0">
                <a:solidFill>
                  <a:srgbClr val="FF0000"/>
                </a:solidFill>
                <a:latin typeface="Times New Roman" pitchFamily="18" charset="0"/>
                <a:cs typeface="Times New Roman" pitchFamily="18" charset="0"/>
              </a:rPr>
              <a:t>Тозу</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физикалық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моральдық</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мінездемелерінен</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marL="82296" indent="0" algn="just">
              <a:buNone/>
            </a:pPr>
            <a:r>
              <a:rPr lang="ru-RU" sz="2400" dirty="0" err="1" smtClean="0">
                <a:latin typeface="Times New Roman" pitchFamily="18" charset="0"/>
                <a:cs typeface="Times New Roman" pitchFamily="18" charset="0"/>
              </a:rPr>
              <a:t>айырылу</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marL="82296" indent="0" algn="just">
              <a:spcBef>
                <a:spcPts val="0"/>
              </a:spcBef>
              <a:buNone/>
            </a:pPr>
            <a:r>
              <a:rPr lang="ru-RU" sz="2400" b="1" dirty="0" err="1" smtClean="0">
                <a:solidFill>
                  <a:srgbClr val="FF0000"/>
                </a:solidFill>
                <a:latin typeface="Times New Roman" pitchFamily="18" charset="0"/>
                <a:cs typeface="Times New Roman" pitchFamily="18" charset="0"/>
              </a:rPr>
              <a:t>Физикалық</a:t>
            </a:r>
            <a:r>
              <a:rPr lang="ru-RU" sz="2400" b="1" dirty="0" smtClean="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тозу</a:t>
            </a:r>
            <a:r>
              <a:rPr lang="ru-RU" sz="2400" b="1" u="sng" dirty="0">
                <a:solidFill>
                  <a:srgbClr val="FF0000"/>
                </a:solidFill>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пайдалану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факторлардың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әсер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саналады</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b="1" dirty="0" err="1" smtClean="0">
                <a:solidFill>
                  <a:srgbClr val="FF0000"/>
                </a:solidFill>
                <a:latin typeface="Times New Roman" pitchFamily="18" charset="0"/>
                <a:cs typeface="Times New Roman" pitchFamily="18" charset="0"/>
              </a:rPr>
              <a:t>Моральдық</a:t>
            </a:r>
            <a:r>
              <a:rPr lang="ru-RU" sz="2400" b="1" dirty="0" smtClean="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тозу</a:t>
            </a:r>
            <a:r>
              <a:rPr lang="ru-RU" sz="2400" b="1" dirty="0">
                <a:solidFill>
                  <a:srgbClr val="FF0000"/>
                </a:solidFill>
                <a:latin typeface="Times New Roman" pitchFamily="18" charset="0"/>
                <a:cs typeface="Times New Roman" pitchFamily="18" charset="0"/>
              </a:rPr>
              <a:t> </a:t>
            </a:r>
            <a:r>
              <a:rPr lang="ru-RU" sz="2400" dirty="0" err="1">
                <a:latin typeface="Times New Roman" pitchFamily="18" charset="0"/>
                <a:cs typeface="Times New Roman" pitchFamily="18" charset="0"/>
              </a:rPr>
              <a:t>соның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ғылым</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техниканың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даму </a:t>
            </a:r>
            <a:r>
              <a:rPr lang="ru-RU" sz="2400" dirty="0" err="1">
                <a:latin typeface="Times New Roman" pitchFamily="18" charset="0"/>
                <a:cs typeface="Times New Roman" pitchFamily="18" charset="0"/>
              </a:rPr>
              <a:t>талаптарына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сәйкес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келмеу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процесті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білдіреді</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marL="82296" indent="0" algn="just">
              <a:buNone/>
            </a:pPr>
            <a:r>
              <a:rPr lang="ru-RU" sz="2400" b="1" dirty="0">
                <a:solidFill>
                  <a:srgbClr val="FF0000"/>
                </a:solidFill>
                <a:latin typeface="Times New Roman" pitchFamily="18" charset="0"/>
                <a:cs typeface="Times New Roman" pitchFamily="18" charset="0"/>
              </a:rPr>
              <a:t>Амортизация</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қызмет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мерзімі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амортизацияланатын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жүйелі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тозудың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көрсетілуі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басқалай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айтсақ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есептелген</a:t>
            </a:r>
            <a:r>
              <a:rPr lang="ru-RU" sz="2400" dirty="0">
                <a:latin typeface="Times New Roman" pitchFamily="18" charset="0"/>
                <a:cs typeface="Times New Roman" pitchFamily="18" charset="0"/>
              </a:rPr>
              <a:t> амортизация </a:t>
            </a:r>
            <a:r>
              <a:rPr lang="ru-RU" sz="2400" dirty="0" err="1">
                <a:latin typeface="Times New Roman" pitchFamily="18" charset="0"/>
                <a:cs typeface="Times New Roman" pitchFamily="18" charset="0"/>
              </a:rPr>
              <a:t>сомасы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белгілі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кезең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пайдаланған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тұтынған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көрсетеді</a:t>
            </a:r>
            <a:r>
              <a:rPr lang="ru-RU" sz="2400" dirty="0">
                <a:latin typeface="Times New Roman" pitchFamily="18" charset="0"/>
                <a:cs typeface="Times New Roman" pitchFamily="18" charset="0"/>
              </a:rPr>
              <a:t>.</a:t>
            </a:r>
          </a:p>
        </p:txBody>
      </p:sp>
      <p:sp>
        <p:nvSpPr>
          <p:cNvPr id="4" name="Объект 2"/>
          <p:cNvSpPr txBox="1">
            <a:spLocks/>
          </p:cNvSpPr>
          <p:nvPr/>
        </p:nvSpPr>
        <p:spPr>
          <a:xfrm>
            <a:off x="1262269" y="260648"/>
            <a:ext cx="7498080" cy="86409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kk-KZ" sz="2400" b="1" dirty="0" smtClean="0">
                <a:solidFill>
                  <a:srgbClr val="FF0000"/>
                </a:solidFill>
                <a:latin typeface="Times New Roman" panose="02020603050405020304" pitchFamily="18" charset="0"/>
                <a:cs typeface="Times New Roman" panose="02020603050405020304" pitchFamily="18" charset="0"/>
              </a:rPr>
              <a:t>Халықаралық бухгалтерлік есеп стандартына сәйкес негізгі құралдардың тозу есебі</a:t>
            </a:r>
            <a:endParaRPr lang="ru-RU"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3408085"/>
      </p:ext>
    </p:extLst>
  </p:cSld>
  <p:clrMapOvr>
    <a:masterClrMapping/>
  </p:clrMapOvr>
  <p:transition>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6286544"/>
          </a:xfrm>
        </p:spPr>
        <p:txBody>
          <a:bodyPr>
            <a:normAutofit/>
          </a:bodyPr>
          <a:lstStyle/>
          <a:p>
            <a:pPr algn="just"/>
            <a:r>
              <a:rPr lang="ru-RU" sz="2400" b="1" dirty="0" err="1" smtClean="0">
                <a:solidFill>
                  <a:srgbClr val="FF0000"/>
                </a:solidFill>
                <a:latin typeface="Times New Roman" pitchFamily="18" charset="0"/>
                <a:cs typeface="Times New Roman" pitchFamily="18" charset="0"/>
              </a:rPr>
              <a:t>Амортизацияланатын</a:t>
            </a:r>
            <a:r>
              <a:rPr lang="ru-RU" sz="2400" b="1" dirty="0" smtClean="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құн</a:t>
            </a:r>
            <a:r>
              <a:rPr lang="ru-RU" sz="2400" b="1" dirty="0">
                <a:solidFill>
                  <a:srgbClr val="FF0000"/>
                </a:solidFill>
                <a:latin typeface="Times New Roman" pitchFamily="18" charset="0"/>
                <a:cs typeface="Times New Roman" pitchFamily="18" charset="0"/>
              </a:rPr>
              <a:t> </a:t>
            </a:r>
            <a:r>
              <a:rPr lang="ru-RU" sz="2400" dirty="0" err="1">
                <a:latin typeface="Times New Roman" pitchFamily="18" charset="0"/>
                <a:cs typeface="Times New Roman" pitchFamily="18" charset="0"/>
              </a:rPr>
              <a:t>пайдалы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қызмет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мерзімі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аяқталғаннан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сыныққа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қалдықтарға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айналатын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қосалқы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бөлшектердің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болжанатын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түсуі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анықталатын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бастапқы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жою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айырманы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білдіреді</a:t>
            </a:r>
            <a:r>
              <a:rPr lang="ru-RU" sz="2400" dirty="0">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Амортизациялық жарналар</a:t>
            </a:r>
            <a:r>
              <a:rPr lang="ru-RU" sz="2400" b="1" dirty="0">
                <a:solidFill>
                  <a:srgbClr val="FF0000"/>
                </a:solidFill>
                <a:latin typeface="Times New Roman" pitchFamily="18" charset="0"/>
                <a:cs typeface="Times New Roman" pitchFamily="18" charset="0"/>
              </a:rPr>
              <a:t> </a:t>
            </a:r>
            <a:r>
              <a:rPr lang="ru-RU" sz="2400" dirty="0">
                <a:latin typeface="Times New Roman" pitchFamily="18" charset="0"/>
                <a:cs typeface="Times New Roman" pitchFamily="18" charset="0"/>
              </a:rPr>
              <a:t>(</a:t>
            </a:r>
            <a:r>
              <a:rPr lang="ru-RU" sz="2400" dirty="0" err="1">
                <a:latin typeface="Times New Roman" pitchFamily="18" charset="0"/>
                <a:cs typeface="Times New Roman" pitchFamily="18" charset="0"/>
              </a:rPr>
              <a:t>аударымдар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әрбір есепті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кезең үшін өнімдердің тауарлардың, жұмыстар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қызметтердің элементі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 шығысы 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танылады</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Амортизациялық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аударымдар</a:t>
            </a:r>
            <a:r>
              <a:rPr lang="ru-RU" sz="2400" dirty="0">
                <a:latin typeface="Times New Roman" pitchFamily="18" charset="0"/>
                <a:cs typeface="Times New Roman" pitchFamily="18" charset="0"/>
              </a:rPr>
              <a:t> амортизация </a:t>
            </a:r>
            <a:r>
              <a:rPr lang="ru-RU" sz="2400" dirty="0" err="1">
                <a:latin typeface="Times New Roman" pitchFamily="18" charset="0"/>
                <a:cs typeface="Times New Roman" pitchFamily="18" charset="0"/>
              </a:rPr>
              <a:t>нормалары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жасалынады</a:t>
            </a:r>
            <a:r>
              <a:rPr lang="ru-RU" sz="2400" dirty="0" smtClean="0">
                <a:latin typeface="Times New Roman" pitchFamily="18" charset="0"/>
                <a:cs typeface="Times New Roman" pitchFamily="18" charset="0"/>
              </a:rPr>
              <a:t>.</a:t>
            </a:r>
          </a:p>
          <a:p>
            <a:pPr marL="358775" indent="0" algn="just">
              <a:buNone/>
            </a:pPr>
            <a:r>
              <a:rPr lang="ru-RU" sz="2400" b="1" dirty="0" smtClean="0">
                <a:solidFill>
                  <a:srgbClr val="FF0000"/>
                </a:solidFill>
                <a:latin typeface="Times New Roman" pitchFamily="18" charset="0"/>
                <a:cs typeface="Times New Roman" pitchFamily="18" charset="0"/>
              </a:rPr>
              <a:t>Амортизация </a:t>
            </a:r>
            <a:r>
              <a:rPr lang="ru-RU" sz="2400" b="1" dirty="0" err="1">
                <a:solidFill>
                  <a:srgbClr val="FF0000"/>
                </a:solidFill>
                <a:latin typeface="Times New Roman" pitchFamily="18" charset="0"/>
                <a:cs typeface="Times New Roman" pitchFamily="18" charset="0"/>
              </a:rPr>
              <a:t>нормасы</a:t>
            </a:r>
            <a:r>
              <a:rPr lang="ru-RU" sz="2400" b="1" dirty="0">
                <a:solidFill>
                  <a:srgbClr val="FF0000"/>
                </a:solidFill>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аударымдардың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сомасының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қатынасы</a:t>
            </a:r>
            <a:r>
              <a:rPr lang="ru-RU" sz="2400" dirty="0" smtClean="0">
                <a:latin typeface="Times New Roman" pitchFamily="18" charset="0"/>
                <a:cs typeface="Times New Roman" pitchFamily="18" charset="0"/>
              </a:rPr>
              <a:t>.</a:t>
            </a:r>
          </a:p>
          <a:p>
            <a:pPr marL="358775" indent="0" algn="just">
              <a:buNone/>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312978895"/>
      </p:ext>
    </p:extLst>
  </p:cSld>
  <p:clrMapOvr>
    <a:masterClrMapping/>
  </p:clrMapOvr>
  <p:transition>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Autofit/>
          </a:bodyPr>
          <a:lstStyle/>
          <a:p>
            <a:pPr algn="just"/>
            <a:r>
              <a:rPr lang="ru-RU" sz="2400" b="1" dirty="0" err="1">
                <a:solidFill>
                  <a:srgbClr val="FF0000"/>
                </a:solidFill>
                <a:latin typeface="Times New Roman" pitchFamily="18" charset="0"/>
                <a:cs typeface="Times New Roman" pitchFamily="18" charset="0"/>
              </a:rPr>
              <a:t>Амортизацияның</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әдістері</a:t>
            </a:r>
            <a:r>
              <a:rPr lang="ru-RU" sz="2400" b="1" dirty="0">
                <a:solidFill>
                  <a:srgbClr val="FF0000"/>
                </a:solidFill>
                <a:latin typeface="Times New Roman" pitchFamily="18" charset="0"/>
                <a:cs typeface="Times New Roman" pitchFamily="18" charset="0"/>
              </a:rPr>
              <a:t> </a:t>
            </a:r>
            <a:endParaRPr lang="ru-RU" sz="2400" b="1" dirty="0" smtClean="0">
              <a:solidFill>
                <a:srgbClr val="FF0000"/>
              </a:solidFill>
              <a:latin typeface="Times New Roman" pitchFamily="18" charset="0"/>
              <a:cs typeface="Times New Roman" pitchFamily="18" charset="0"/>
            </a:endParaRPr>
          </a:p>
          <a:p>
            <a:pPr marL="82296" indent="0" algn="just">
              <a:buNone/>
            </a:pPr>
            <a:r>
              <a:rPr lang="ru-RU" sz="2400" b="1" dirty="0" err="1">
                <a:solidFill>
                  <a:srgbClr val="FF0000"/>
                </a:solidFill>
                <a:latin typeface="Times New Roman" pitchFamily="18" charset="0"/>
                <a:cs typeface="Times New Roman" pitchFamily="18" charset="0"/>
              </a:rPr>
              <a:t/>
            </a:r>
            <a:br>
              <a:rPr lang="ru-RU" sz="2400" b="1" dirty="0" err="1">
                <a:solidFill>
                  <a:srgbClr val="FF0000"/>
                </a:solidFill>
                <a:latin typeface="Times New Roman" pitchFamily="18" charset="0"/>
                <a:cs typeface="Times New Roman" pitchFamily="18" charset="0"/>
              </a:rPr>
            </a:br>
            <a:r>
              <a:rPr lang="ru-RU" sz="2400" dirty="0">
                <a:latin typeface="Times New Roman" pitchFamily="18" charset="0"/>
                <a:cs typeface="Times New Roman" pitchFamily="18" charset="0"/>
              </a:rPr>
              <a:t>Амортизация </a:t>
            </a:r>
            <a:r>
              <a:rPr lang="ru-RU" sz="2400" dirty="0" err="1">
                <a:latin typeface="Times New Roman" pitchFamily="18" charset="0"/>
                <a:cs typeface="Times New Roman" pitchFamily="18" charset="0"/>
              </a:rPr>
              <a:t>кәсіпорында </a:t>
            </a:r>
            <a:r>
              <a:rPr lang="ru-RU" sz="2400" dirty="0">
                <a:latin typeface="Times New Roman" pitchFamily="18" charset="0"/>
                <a:cs typeface="Times New Roman" pitchFamily="18" charset="0"/>
              </a:rPr>
              <a:t>ай </a:t>
            </a:r>
            <a:r>
              <a:rPr lang="ru-RU" sz="2400" dirty="0" err="1">
                <a:latin typeface="Times New Roman" pitchFamily="18" charset="0"/>
                <a:cs typeface="Times New Roman" pitchFamily="18" charset="0"/>
              </a:rPr>
              <a:t>басында</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құралдарға есептеледі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Кіріске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алынған 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 келесі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айдың бірінен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есептеледі</a:t>
            </a:r>
            <a:r>
              <a:rPr lang="ru-RU" sz="2400" dirty="0">
                <a:latin typeface="Times New Roman" pitchFamily="18" charset="0"/>
                <a:cs typeface="Times New Roman" pitchFamily="18" charset="0"/>
              </a:rPr>
              <a:t>, ал </a:t>
            </a:r>
            <a:r>
              <a:rPr lang="ru-RU" sz="2400" dirty="0" err="1">
                <a:latin typeface="Times New Roman" pitchFamily="18" charset="0"/>
                <a:cs typeface="Times New Roman" pitchFamily="18" charset="0"/>
              </a:rPr>
              <a:t>шығысқа шығарылған 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 келесі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есептеуі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тоқтатылады</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бухгалтерлік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шоттарының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жоспарында</a:t>
            </a:r>
            <a:r>
              <a:rPr lang="ru-RU" sz="2400" dirty="0">
                <a:latin typeface="Times New Roman" pitchFamily="18" charset="0"/>
                <a:cs typeface="Times New Roman" pitchFamily="18" charset="0"/>
              </a:rPr>
              <a:t> 2420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құралдардың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құнсыздануы</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амортизациясы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шотында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жүргізіледі</a:t>
            </a:r>
            <a:r>
              <a:rPr lang="ru-RU" sz="2400" dirty="0" smtClean="0">
                <a:latin typeface="Times New Roman" pitchFamily="18" charset="0"/>
                <a:cs typeface="Times New Roman" pitchFamily="18" charset="0"/>
              </a:rPr>
              <a:t>.</a:t>
            </a:r>
          </a:p>
          <a:p>
            <a:pPr marL="82296" indent="0" algn="just">
              <a:buNone/>
            </a:pPr>
            <a:endParaRPr lang="ru-RU" sz="2400" dirty="0" smtClean="0">
              <a:latin typeface="Times New Roman" pitchFamily="18" charset="0"/>
              <a:cs typeface="Times New Roman" pitchFamily="18" charset="0"/>
            </a:endParaRPr>
          </a:p>
          <a:p>
            <a:pPr algn="just"/>
            <a:r>
              <a:rPr lang="ru-RU" sz="2400" b="1" dirty="0" smtClean="0">
                <a:solidFill>
                  <a:srgbClr val="FF0000"/>
                </a:solidFill>
                <a:latin typeface="Times New Roman" pitchFamily="18" charset="0"/>
                <a:cs typeface="Times New Roman" pitchFamily="18" charset="0"/>
              </a:rPr>
              <a:t>№ </a:t>
            </a:r>
            <a:r>
              <a:rPr lang="ru-RU" sz="2400" b="1" dirty="0">
                <a:solidFill>
                  <a:srgbClr val="FF0000"/>
                </a:solidFill>
                <a:latin typeface="Times New Roman" pitchFamily="18" charset="0"/>
                <a:cs typeface="Times New Roman" pitchFamily="18" charset="0"/>
              </a:rPr>
              <a:t>16 ХҚЕС </a:t>
            </a:r>
            <a:r>
              <a:rPr lang="ru-RU" sz="2400" b="1" dirty="0" err="1">
                <a:solidFill>
                  <a:srgbClr val="FF0000"/>
                </a:solidFill>
                <a:latin typeface="Times New Roman" pitchFamily="18" charset="0"/>
                <a:cs typeface="Times New Roman" pitchFamily="18" charset="0"/>
              </a:rPr>
              <a:t>талаптарына</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сәйкес</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амортизацияның</a:t>
            </a:r>
            <a:r>
              <a:rPr lang="ru-RU" sz="2400" b="1" dirty="0">
                <a:solidFill>
                  <a:srgbClr val="FF0000"/>
                </a:solidFill>
                <a:latin typeface="Times New Roman" pitchFamily="18" charset="0"/>
                <a:cs typeface="Times New Roman" pitchFamily="18" charset="0"/>
              </a:rPr>
              <a:t> </a:t>
            </a:r>
            <a:r>
              <a:rPr lang="ru-RU" sz="2400" b="1" dirty="0" smtClean="0">
                <a:solidFill>
                  <a:srgbClr val="FF0000"/>
                </a:solidFill>
                <a:latin typeface="Times New Roman" pitchFamily="18" charset="0"/>
                <a:cs typeface="Times New Roman" pitchFamily="18" charset="0"/>
              </a:rPr>
              <a:t>3 </a:t>
            </a:r>
            <a:r>
              <a:rPr lang="ru-RU" sz="2400" b="1" dirty="0" err="1" smtClean="0">
                <a:solidFill>
                  <a:srgbClr val="FF0000"/>
                </a:solidFill>
                <a:latin typeface="Times New Roman" pitchFamily="18" charset="0"/>
                <a:cs typeface="Times New Roman" pitchFamily="18" charset="0"/>
              </a:rPr>
              <a:t>әдісі</a:t>
            </a:r>
            <a:r>
              <a:rPr lang="ru-RU" sz="2400" b="1" dirty="0" smtClean="0">
                <a:solidFill>
                  <a:srgbClr val="FF0000"/>
                </a:solidFill>
                <a:latin typeface="Times New Roman" pitchFamily="18" charset="0"/>
                <a:cs typeface="Times New Roman" pitchFamily="18" charset="0"/>
              </a:rPr>
              <a:t> </a:t>
            </a:r>
            <a:r>
              <a:rPr lang="ru-RU" sz="2400" b="1" dirty="0">
                <a:solidFill>
                  <a:srgbClr val="FF0000"/>
                </a:solidFill>
                <a:latin typeface="Times New Roman" pitchFamily="18" charset="0"/>
                <a:cs typeface="Times New Roman" pitchFamily="18" charset="0"/>
              </a:rPr>
              <a:t>бар</a:t>
            </a:r>
            <a:r>
              <a:rPr lang="ru-RU" sz="2400" b="1" dirty="0" smtClean="0">
                <a:solidFill>
                  <a:srgbClr val="FF0000"/>
                </a:solidFill>
                <a:latin typeface="Times New Roman" pitchFamily="18" charset="0"/>
                <a:cs typeface="Times New Roman" pitchFamily="18" charset="0"/>
              </a:rPr>
              <a:t>:</a:t>
            </a:r>
          </a:p>
          <a:p>
            <a:pPr marL="82296" indent="0">
              <a:buNone/>
            </a:pPr>
            <a:r>
              <a:rPr lang="ru-RU" sz="2400" b="1" dirty="0" smtClean="0">
                <a:solidFill>
                  <a:srgbClr val="FF0000"/>
                </a:solidFill>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құнды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біркелкі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әдісі</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өндірістік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әдіс</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кемімелі-қалдық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әдісі</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895255832"/>
      </p:ext>
    </p:extLst>
  </p:cSld>
  <p:clrMapOvr>
    <a:masterClrMapping/>
  </p:clrMapOvr>
  <p:transition>
    <p:comb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2376</TotalTime>
  <Words>1665</Words>
  <Application>Microsoft Office PowerPoint</Application>
  <PresentationFormat>Экран (4:3)</PresentationFormat>
  <Paragraphs>240</Paragraphs>
  <Slides>21</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3" baseType="lpstr">
      <vt:lpstr>Солнцестояние</vt:lpstr>
      <vt:lpstr>Equation.3</vt:lpstr>
      <vt:lpstr>Дәріс тақырыбы:  Негізгі құралдар аудиті</vt:lpstr>
      <vt:lpstr>Презентация PowerPoint</vt:lpstr>
      <vt:lpstr>Презентация PowerPoint</vt:lpstr>
      <vt:lpstr>Презентация PowerPoint</vt:lpstr>
      <vt:lpstr>Презентация PowerPoint</vt:lpstr>
      <vt:lpstr> Негізгі құралдар қозғалысының  есебі</vt:lpstr>
      <vt:lpstr>Презентация PowerPoint</vt:lpstr>
      <vt:lpstr>Презентация PowerPoint</vt:lpstr>
      <vt:lpstr>Презентация PowerPoint</vt:lpstr>
      <vt:lpstr>Құнды біркелкі есептеп шығару әдісі</vt:lpstr>
      <vt:lpstr>Амортизацияны  орындалған жұмыстың  көлеміне  пропорционал түрде есептеу әдісі (өндірістік тәсіл) </vt:lpstr>
      <vt:lpstr>Кемімелі қалдық әдісі</vt:lpstr>
      <vt:lpstr> Негізгі құралдардың тозу мен  амортизация есебі</vt:lpstr>
      <vt:lpstr>Негізгі құралдардың аудиті</vt:lpstr>
      <vt:lpstr>Негiзгi құралдардың сақталу, есепке алу және пайдалану есебiнiң аудитiнiң басты мiндетi: </vt:lpstr>
      <vt:lpstr>Негізгі құралдар аудитінің  ақпаратат  көздері </vt:lpstr>
      <vt:lpstr>Презентация PowerPoint</vt:lpstr>
      <vt:lpstr>Презентация PowerPoint</vt:lpstr>
      <vt:lpstr>Презентация PowerPoint</vt:lpstr>
      <vt:lpstr>Бақылау сұрақтары</vt:lpstr>
      <vt:lpstr>НАЗАРЛАРЫҢЫЗҒА РАҚМЕТ!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Негізгі құралдардың есебі және аудитін жетілдіру  («АИР Строй Монтаж» ЖШС үлгісінде)</dc:title>
  <dc:creator>Гульжан</dc:creator>
  <cp:lastModifiedBy>ninja997@mail.ru</cp:lastModifiedBy>
  <cp:revision>215</cp:revision>
  <dcterms:created xsi:type="dcterms:W3CDTF">2015-04-03T16:07:44Z</dcterms:created>
  <dcterms:modified xsi:type="dcterms:W3CDTF">2020-03-26T17:55:02Z</dcterms:modified>
</cp:coreProperties>
</file>